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69" r:id="rId4"/>
    <p:sldId id="271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8" r:id="rId14"/>
    <p:sldId id="266" r:id="rId15"/>
    <p:sldId id="264" r:id="rId16"/>
    <p:sldId id="273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1548-8333-406B-BFAD-143AF473B07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8676-D29A-4876-B0D1-4A38DC24B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939608" cy="285307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/>
              <a:t>Организация проектной и исследовательской деятельности учащихся в рамках учебного курса «История Самарского края»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2952328"/>
          </a:xfrm>
        </p:spPr>
        <p:txBody>
          <a:bodyPr>
            <a:norm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Светличная Т.А.,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истории ГБОУ СОШ 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Мосты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 р.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Пестравский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Самарской области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§13. Степан Разин в Самарском крае.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(7 класс)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Бунташный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век. Степан Разин. Действия Степана Разина на Волге.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Разинцы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Самаре. Поражение войск С. Разина. Действие отряда Фёдора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Шелудяка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Степан Разин в памяти жителей края.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Методы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Используется материал для ВПР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0340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§18. Восстание Емельяна Пугачёва и Самарский край.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447800"/>
            <a:ext cx="3707904" cy="5149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Емельян Пугачёв. Восстание Е. Пугачёва.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Пугачёвцы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Самарском крае. Илья Арапов. Фёдор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Дербетев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Взятие крепости Самара. Разгром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пугачёвцев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Пугачёвцы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Ставрополе. Разгром пугачёвского восстания в Самарском крае.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44442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§15. Возникновение и развитие крупнейших сёл Самарской области.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(6-7 класс)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920880" cy="5373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Термины: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Интерьер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– внутреннее устройство, убранство здания, помещения.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Проект «Быт и занятия жителей села». Результат – подготовлена экскурсия для младших школьников в школьном музее.</a:t>
            </a:r>
          </a:p>
          <a:p>
            <a:pPr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источников, газет; 2. эмпирический: интервью.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Работая над проектом, было проведено мини-исследование «Сливочное масло наших бабушек».</a:t>
            </a:r>
          </a:p>
          <a:p>
            <a:pPr>
              <a:buNone/>
            </a:pP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effectLst/>
                <a:latin typeface="Times New Roman" pitchFamily="18" charset="0"/>
                <a:cs typeface="Times New Roman" pitchFamily="18" charset="0"/>
              </a:rPr>
              <a:t>Экспозиция «Быт и занятия сельчан» </a:t>
            </a:r>
            <a:endParaRPr lang="ru-RU" sz="3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user\Desktop\ФОТО\IMG_20200212_11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8" y="836712"/>
            <a:ext cx="5184577" cy="3888432"/>
          </a:xfrm>
          <a:prstGeom prst="rect">
            <a:avLst/>
          </a:prstGeom>
          <a:noFill/>
        </p:spPr>
      </p:pic>
      <p:pic>
        <p:nvPicPr>
          <p:cNvPr id="8" name="Picture 2" descr="C:\Users\user\Desktop\ФОТО\IMG_20200212_1109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499992" cy="3374994"/>
          </a:xfrm>
          <a:prstGeom prst="rect">
            <a:avLst/>
          </a:prstGeom>
          <a:noFill/>
        </p:spPr>
      </p:pic>
      <p:pic>
        <p:nvPicPr>
          <p:cNvPr id="7173" name="Picture 5" descr="C:\Users\user\Desktop\ФОТО\IMG_20200212_111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2939819" cy="2204864"/>
          </a:xfrm>
          <a:prstGeom prst="rect">
            <a:avLst/>
          </a:prstGeom>
          <a:noFill/>
        </p:spPr>
      </p:pic>
      <p:pic>
        <p:nvPicPr>
          <p:cNvPr id="7175" name="Picture 7" descr="C:\Users\user\Desktop\ФОТО\IMG_20200212_111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869160"/>
            <a:ext cx="2400266" cy="1800200"/>
          </a:xfrm>
          <a:prstGeom prst="rect">
            <a:avLst/>
          </a:prstGeom>
          <a:noFill/>
        </p:spPr>
      </p:pic>
      <p:pic>
        <p:nvPicPr>
          <p:cNvPr id="3" name="Picture 2" descr="C:\Users\user\Desktop\ФОТО\IMG_20200214_104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90872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effectLst/>
                <a:latin typeface="Times New Roman" pitchFamily="18" charset="0"/>
                <a:cs typeface="Times New Roman" pitchFamily="18" charset="0"/>
              </a:rPr>
              <a:t>Экспозиция «Человек труда» </a:t>
            </a:r>
            <a:endParaRPr lang="ru-RU" sz="3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МУЗЕЙ (2)\отправить\IMG_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5532107" cy="414908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IMG_20200212_11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440125" cy="3212976"/>
          </a:xfrm>
          <a:prstGeom prst="rect">
            <a:avLst/>
          </a:prstGeom>
          <a:noFill/>
        </p:spPr>
      </p:pic>
      <p:pic>
        <p:nvPicPr>
          <p:cNvPr id="8" name="Picture 4" descr="C:\Users\user\Desktop\ФОТО\IMG_20200212_112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32856"/>
            <a:ext cx="2170710" cy="3053150"/>
          </a:xfrm>
          <a:prstGeom prst="rect">
            <a:avLst/>
          </a:prstGeom>
          <a:noFill/>
        </p:spPr>
      </p:pic>
      <p:pic>
        <p:nvPicPr>
          <p:cNvPr id="9" name="Picture 2" descr="C:\Users\user\Desktop\ФОТО\IMG_20200212_111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05064"/>
            <a:ext cx="1814778" cy="2564904"/>
          </a:xfrm>
          <a:prstGeom prst="rect">
            <a:avLst/>
          </a:prstGeom>
          <a:noFill/>
        </p:spPr>
      </p:pic>
      <p:pic>
        <p:nvPicPr>
          <p:cNvPr id="1028" name="Picture 4" descr="C:\Users\user\Desktop\ФОТО\IMG_20200212_111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7"/>
            <a:ext cx="1815158" cy="2420211"/>
          </a:xfrm>
          <a:prstGeom prst="rect">
            <a:avLst/>
          </a:prstGeom>
          <a:noFill/>
        </p:spPr>
      </p:pic>
      <p:pic>
        <p:nvPicPr>
          <p:cNvPr id="12" name="Picture 2" descr="F:\МУЗЕЙ (2)\Мосты 3\115_1111\IMG_0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2799093" cy="2099320"/>
          </a:xfrm>
          <a:prstGeom prst="rect">
            <a:avLst/>
          </a:prstGeom>
          <a:noFill/>
        </p:spPr>
      </p:pic>
      <p:pic>
        <p:nvPicPr>
          <p:cNvPr id="3075" name="Picture 3" descr="C:\Users\user\Desktop\ФОТО\IMG_20200214_1054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573016"/>
            <a:ext cx="2736304" cy="1609591"/>
          </a:xfrm>
          <a:prstGeom prst="rect">
            <a:avLst/>
          </a:prstGeom>
          <a:noFill/>
        </p:spPr>
      </p:pic>
      <p:pic>
        <p:nvPicPr>
          <p:cNvPr id="13" name="Picture 5" descr="C:\Users\user\Desktop\ФОТО\IMG_20200212_1113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653136"/>
            <a:ext cx="2304256" cy="172819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5780266" y="4775825"/>
            <a:ext cx="1368152" cy="16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effectLst/>
                <a:latin typeface="Times New Roman" pitchFamily="18" charset="0"/>
                <a:cs typeface="Times New Roman" pitchFamily="18" charset="0"/>
              </a:rPr>
              <a:t>Экспозиция «Всякое дело человеком ставится, человеком славится» </a:t>
            </a:r>
            <a:endParaRPr lang="ru-RU" sz="3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ФОТО\IMG_20200212_11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834426" cy="5112568"/>
          </a:xfrm>
          <a:prstGeom prst="rect">
            <a:avLst/>
          </a:prstGeom>
          <a:noFill/>
        </p:spPr>
      </p:pic>
      <p:pic>
        <p:nvPicPr>
          <p:cNvPr id="5125" name="Picture 5" descr="C:\Users\user\Desktop\ФОТО\IMG_20200212_11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2679762" cy="3573016"/>
          </a:xfrm>
          <a:prstGeom prst="rect">
            <a:avLst/>
          </a:prstGeom>
          <a:noFill/>
        </p:spPr>
      </p:pic>
      <p:pic>
        <p:nvPicPr>
          <p:cNvPr id="5126" name="Picture 6" descr="C:\Users\user\Desktop\ФОТО\IMG_20200212_11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3096344" cy="2322258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25568"/>
            <a:ext cx="1584176" cy="223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ФОТО\IMG_20200214_104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277" y="1124744"/>
            <a:ext cx="2075723" cy="1556792"/>
          </a:xfrm>
          <a:prstGeom prst="rect">
            <a:avLst/>
          </a:prstGeom>
          <a:noFill/>
        </p:spPr>
      </p:pic>
      <p:pic>
        <p:nvPicPr>
          <p:cNvPr id="2050" name="Picture 2" descr="F:\МУЗЕЙ (2)\Мосты 3\156_2101\IMG_0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2852936"/>
            <a:ext cx="1763688" cy="1322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IMG_20200212_11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724128" cy="4293096"/>
          </a:xfrm>
          <a:prstGeom prst="rect">
            <a:avLst/>
          </a:prstGeom>
          <a:noFill/>
        </p:spPr>
      </p:pic>
      <p:pic>
        <p:nvPicPr>
          <p:cNvPr id="7" name="Picture 2" descr="C:\Users\user\Desktop\ФОТО\IMG_20200214_104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88432" cy="2916324"/>
          </a:xfrm>
          <a:prstGeom prst="rect">
            <a:avLst/>
          </a:prstGeom>
          <a:noFill/>
        </p:spPr>
      </p:pic>
      <p:pic>
        <p:nvPicPr>
          <p:cNvPr id="8" name="Picture 2" descr="C:\Users\user\Desktop\ФОТО\IMG_20200214_10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4716016" cy="3537012"/>
          </a:xfrm>
          <a:prstGeom prst="rect">
            <a:avLst/>
          </a:prstGeom>
          <a:noFill/>
        </p:spPr>
      </p:pic>
      <p:pic>
        <p:nvPicPr>
          <p:cNvPr id="4099" name="Picture 3" descr="C:\Users\user\Desktop\ФОТО\IMG_20200214_105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16632"/>
            <a:ext cx="2520280" cy="189021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060848"/>
            <a:ext cx="29333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§8. Первая мировая война и Самарский край.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447800"/>
            <a:ext cx="4499992" cy="541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мирового конфликта. Готовность России к войне. Самарская губерния в первые дни войны. Народная поддержка армии. Помощь раненым. Забота о беженцах.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Жители Самарского края на фронтах Первой мировой войны.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Самарские предприятия - фронту. Рост недовольства населения.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Методы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источников, газет; 2. эмпирический: интервью.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user\Desktop\ФОТО\IMG_20200212_11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5"/>
            <a:ext cx="3795886" cy="506118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/>
              <a:t>Цель проектно - исследовательской деятельности учащихся в рамках новых ФГОС  ООО</a:t>
            </a:r>
            <a:endParaRPr lang="ru-RU" sz="3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формирование универсальных учебных действий в процессе проектно-исследовательской деятельности учащихся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5273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effectLst/>
                <a:latin typeface="Times New Roman" pitchFamily="18" charset="0"/>
                <a:cs typeface="Times New Roman" pitchFamily="18" charset="0"/>
              </a:rPr>
              <a:t>Общие черты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учебно-исследовательской и проектной деятельность</a:t>
            </a:r>
            <a:r>
              <a:rPr lang="ru-RU" sz="3400" b="1" dirty="0" smtClean="0"/>
              <a:t> 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8388424" cy="5805264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 значимые цели и задачи учебно-исследовательской и проектной деятельности;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проектной и исследовательской деятельности включает общие компоненты;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компетентность в выбранной сфере исследования, творческую активность, собранность, аккуратность, целеустремлённость, высокую мотивацию.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0527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Специфические черты (различия) проектной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460432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является частью самостоятельной работы учащихся. Качественно выполненный проект – это поэтапное планирование своих действий, отслеживание результатов своей работы. Проект направлен на получение конкретного запланированного результата - продукта, обладающего определёнными свойствами и необходимого для конкретного использования. Проект представляет собой работу по созданию нового объекта или получению новых свойств известного объекта.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Специфические черты (различия) исследовательской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представляет собой работу, в ходе которой автор получает новые знания об известных объектах. Есть учебное исследование, а есть научное, которые имеют отличия.  Главным смыслом исследования в сфере образования есть то, что оно является учебным. Это означает что его главной целью является развитие личности, а не получение объективно нового результата, как в «большой» науке.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361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 построении учебно-исследовательского процесса учителю важно учесть следующие моменты: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8316416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исследования должна быть на самом деле интересна для ученика и совпадать с кругом интереса учителя; 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необходимо, чтобы обучающийся хорошо осознавал суть проблемы, иначе весь ход поиска её решения будет бессмыслен, даже если он будет проведён учителем безукоризненно правильно;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хода работы над раскрытием проблемы исследования должна строиться на взаимоответственности учителя и ученика друг перед другом и взаимопомощи;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раскрытие проблемы в первую очередь должно приносить что-то новое ученику, а уже потом науке.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§3. Археология Самарского края.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 класс)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8028384" cy="50131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Термины: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Курган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— разновидность погребальных памятников. Характеризуется обычно сооружением земляной насыпи над погребальной ямой.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Могильник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— древнее кладбище.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Методы исследования: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источников, газет; 2. эмпирический: интервью, социологический опрос-анкетирование.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Проведено исследование по кургану, который находится за селом Тёпловка. Вывод – не древний погребальный памятник.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§4. Самарский край в эпоху камня и раннего металла.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(7 класс)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(6 класс)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08720"/>
            <a:ext cx="5652120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Культуры бронзового века: ямная, срубная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Изучение срубной культуры на основе археологического памятника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раннесрубном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поселении  Михайло-Овсянка в нашем районе, где обнаружены глубокие ямы, которые являются древними шахтами, где добывали медную руду. (Сосуды, орнамент, которым украшали сосуду, быт, захоронения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Методы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</a:t>
            </a:r>
          </a:p>
        </p:txBody>
      </p:sp>
      <p:pic>
        <p:nvPicPr>
          <p:cNvPr id="2050" name="Picture 2" descr="https://lh3.googleusercontent.com/Fjn5B0ChBpWL9jWD4iXDFZ9Tww2dmM4tXprN_Qz1WhRjvMiHcvxAryhRygUy6kUGHiG2qNZust1O3ugaM60JrgJviIm5N_kJDPlM7_OL6ULu8DX-ELPDAfqRBw5-o2lgx_WylmgsKCMwXgMttUyQyHuenTe8vYGJqQBqptUD1h5gjk-VIku6ECM7AktO8PcsXQ7Xhojab-ReRhVBXbKrsSDdvH78USqSj1tQGcMlffoGpXsJMC34vcu2hndgWYcq5BQPV8XofbIRlQgWlSWmvn0bVlKb7OMHYtDVPibjAQIlt3DL3o0ZPgGDexPqdGoOTKEOf5t4EqlwWJjJDKUjKh6NNVRPByOmgZOm9kmUxWZ4LzLhv724a2tMgAl-THqmuya2FyeqoZ1CmNKpRL51oVYpHSZmEjPf1qR6JquOL5RSkjL0hHk73t7aSiRh-kDZ0fH2UHBRzw9shp9SaJzb96jsC0UKmzbmHIl_GoBHiAVXBi54v958WN8I2ZMN-FPVBRh-zfGWK-pWbpU70RvGtrhDkkiAiPi-ndV2-uCjr7UYYiPc-29sqlaDAlBk-cyRBW1Tag=w1572-h1179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72408" cy="280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9073008" cy="2132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§5.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Происхождение топонима Самара. §9. Григорий Засекин и основание крепости Самара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§15. Возникновение и развитие крупнейших сёл Самарской области.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(6-7 класс)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564904"/>
            <a:ext cx="8244408" cy="42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Начата работа над проектом «Край родной навек любимый»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Методы исследования: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теоретический: теоретический анализ литературных источников, газет; 2. эмпирический: интервью.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Оформляется альбом.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909</TotalTime>
  <Words>616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 Организация проектной и исследовательской деятельности учащихся в рамках учебного курса «История Самарского края» </vt:lpstr>
      <vt:lpstr>  Цель проектно - исследовательской деятельности учащихся в рамках новых ФГОС  ООО</vt:lpstr>
      <vt:lpstr>Общие черты учебно-исследовательской и проектной деятельность </vt:lpstr>
      <vt:lpstr>Специфические черты (различия) проектной деятельности</vt:lpstr>
      <vt:lpstr>Специфические черты (различия) исследовательской деятельности</vt:lpstr>
      <vt:lpstr> При построении учебно-исследовательского процесса учителю важно учесть следующие моменты:  </vt:lpstr>
      <vt:lpstr> §3. Археология Самарского края. (6 класс) </vt:lpstr>
      <vt:lpstr> §4. Самарский край в эпоху камня и раннего металла. (7 класс) (6 класс) </vt:lpstr>
      <vt:lpstr> §5.  Происхождение топонима Самара. §9. Григорий Засекин и основание крепости Самара. §15. Возникновение и развитие крупнейших сёл Самарской области. (6-7 класс)  </vt:lpstr>
      <vt:lpstr> §13. Степан Разин в Самарском крае. (7 класс) </vt:lpstr>
      <vt:lpstr>§18. Восстание Емельяна Пугачёва и Самарский край.</vt:lpstr>
      <vt:lpstr> §15. Возникновение и развитие крупнейших сёл Самарской области.  (6-7 класс)  </vt:lpstr>
      <vt:lpstr>Экспозиция «Быт и занятия сельчан» </vt:lpstr>
      <vt:lpstr>Экспозиция «Человек труда» </vt:lpstr>
      <vt:lpstr>Экспозиция «Всякое дело человеком ставится, человеком славится» </vt:lpstr>
      <vt:lpstr>Слайд 16</vt:lpstr>
      <vt:lpstr>§8. Первая мировая война и Самарский край.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Школьный музей «Родина»</dc:title>
  <dc:creator>user</dc:creator>
  <cp:lastModifiedBy>user</cp:lastModifiedBy>
  <cp:revision>101</cp:revision>
  <dcterms:created xsi:type="dcterms:W3CDTF">2020-02-12T06:47:41Z</dcterms:created>
  <dcterms:modified xsi:type="dcterms:W3CDTF">2020-03-20T10:21:05Z</dcterms:modified>
</cp:coreProperties>
</file>