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  <p:sldId id="266" r:id="rId4"/>
    <p:sldId id="277" r:id="rId5"/>
    <p:sldId id="283" r:id="rId6"/>
    <p:sldId id="280" r:id="rId7"/>
    <p:sldId id="281" r:id="rId8"/>
    <p:sldId id="257" r:id="rId9"/>
    <p:sldId id="278" r:id="rId10"/>
    <p:sldId id="279" r:id="rId11"/>
    <p:sldId id="268" r:id="rId12"/>
    <p:sldId id="272" r:id="rId13"/>
    <p:sldId id="284" r:id="rId14"/>
    <p:sldId id="271" r:id="rId15"/>
    <p:sldId id="269" r:id="rId16"/>
    <p:sldId id="273" r:id="rId17"/>
    <p:sldId id="259" r:id="rId18"/>
    <p:sldId id="260" r:id="rId19"/>
    <p:sldId id="261" r:id="rId20"/>
    <p:sldId id="265" r:id="rId21"/>
    <p:sldId id="282" r:id="rId22"/>
  </p:sldIdLst>
  <p:sldSz cx="9144000" cy="6858000" type="screen4x3"/>
  <p:notesSz cx="6865938" cy="9999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7B62-DA73-4BE1-A6D3-18CCF456C225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F706-219A-4F78-A8FD-38D3E6FB5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7B62-DA73-4BE1-A6D3-18CCF456C225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F706-219A-4F78-A8FD-38D3E6FB5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7B62-DA73-4BE1-A6D3-18CCF456C225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F706-219A-4F78-A8FD-38D3E6FB5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7B62-DA73-4BE1-A6D3-18CCF456C225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F706-219A-4F78-A8FD-38D3E6FB5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7B62-DA73-4BE1-A6D3-18CCF456C225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F706-219A-4F78-A8FD-38D3E6FB5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7B62-DA73-4BE1-A6D3-18CCF456C225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F706-219A-4F78-A8FD-38D3E6FB5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7B62-DA73-4BE1-A6D3-18CCF456C225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F706-219A-4F78-A8FD-38D3E6FB5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7B62-DA73-4BE1-A6D3-18CCF456C225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F706-219A-4F78-A8FD-38D3E6FB5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7B62-DA73-4BE1-A6D3-18CCF456C225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F706-219A-4F78-A8FD-38D3E6FB5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7B62-DA73-4BE1-A6D3-18CCF456C225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F706-219A-4F78-A8FD-38D3E6FB5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A7B62-DA73-4BE1-A6D3-18CCF456C225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F706-219A-4F78-A8FD-38D3E6FB5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A7B62-DA73-4BE1-A6D3-18CCF456C225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5F706-219A-4F78-A8FD-38D3E6FB5B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7851648" cy="3929066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</a:rPr>
              <a:t>Формирование функциональной грамотности </a:t>
            </a:r>
            <a:r>
              <a:rPr lang="ru-RU" sz="4000" b="1" i="1" dirty="0" smtClean="0">
                <a:solidFill>
                  <a:srgbClr val="7030A0"/>
                </a:solidFill>
              </a:rPr>
              <a:t>по теме «Энергосбережение»</a:t>
            </a:r>
            <a:r>
              <a:rPr lang="ru-RU" sz="4000" b="1" i="1" dirty="0" smtClean="0">
                <a:solidFill>
                  <a:srgbClr val="7030A0"/>
                </a:solidFill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4000" b="1" i="1" dirty="0" smtClean="0">
                <a:solidFill>
                  <a:srgbClr val="7030A0"/>
                </a:solidFill>
              </a:rPr>
              <a:t>на уроках </a:t>
            </a:r>
            <a:r>
              <a:rPr lang="ru-RU" sz="4000" b="1" i="1" dirty="0" smtClean="0">
                <a:solidFill>
                  <a:srgbClr val="7030A0"/>
                </a:solidFill>
              </a:rPr>
              <a:t>физики в условиях реализации ФГОС ООО.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3240" y="5786454"/>
            <a:ext cx="5214974" cy="714380"/>
          </a:xfrm>
        </p:spPr>
        <p:txBody>
          <a:bodyPr>
            <a:noAutofit/>
          </a:bodyPr>
          <a:lstStyle/>
          <a:p>
            <a:r>
              <a:rPr lang="ru-RU" sz="2400" dirty="0" smtClean="0"/>
              <a:t>  Учитель физики ГБОУ СОШ с.Мосты Игнатьева О.В.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Режим ожидания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6572296" cy="373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090" cy="637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0"/>
            <a:ext cx="4400552" cy="7969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ЗАДАЧИ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64448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Используя таблицу, необходимо определить приборы, потребляющие в режиме ожидание наибольшее количество электрической энергии; наименьшее количество. </a:t>
            </a:r>
            <a:endParaRPr lang="ru-RU" sz="2400" dirty="0" smtClean="0"/>
          </a:p>
          <a:p>
            <a:r>
              <a:rPr lang="ru-RU" sz="2400" dirty="0" smtClean="0"/>
              <a:t>Определить работу тока за один месяц (30 дней) и стоимость израсходованной электроэнергии , если имеем в работе электрическую лампу мощностью 100 Вт, которая горит  ежедневно 5 часов.</a:t>
            </a:r>
          </a:p>
          <a:p>
            <a:pPr>
              <a:buNone/>
            </a:pPr>
            <a:r>
              <a:rPr lang="ru-RU" sz="2400" dirty="0" smtClean="0"/>
              <a:t>     Тариф составляет 2,92 р. за 1кВт*ч.</a:t>
            </a:r>
          </a:p>
          <a:p>
            <a:r>
              <a:rPr lang="ru-RU" sz="2400" dirty="0" smtClean="0"/>
              <a:t>Мощность, потребляемая из сети электрокамином, равна 0,98 кВт. Определить работу тока за один  день и стоимость израсходованной электроэнергии , если камин работал 8 часов.</a:t>
            </a:r>
          </a:p>
          <a:p>
            <a:pPr>
              <a:buNone/>
            </a:pPr>
            <a:r>
              <a:rPr lang="ru-RU" sz="2400" dirty="0" smtClean="0"/>
              <a:t>     Тариф составляет 2,92 р. за 1кВт*ч.</a:t>
            </a:r>
          </a:p>
          <a:p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i="1" dirty="0" smtClean="0"/>
              <a:t>Практическая работа 1</a:t>
            </a:r>
            <a:endParaRPr lang="ru-RU" dirty="0" smtClean="0"/>
          </a:p>
          <a:p>
            <a:pPr algn="ctr">
              <a:buNone/>
            </a:pPr>
            <a:r>
              <a:rPr lang="ru-RU" sz="3600" b="1" i="1" dirty="0" smtClean="0"/>
              <a:t>«Расчет стоимости электроэнергии бытовых приборов»</a:t>
            </a:r>
            <a:endParaRPr lang="ru-RU" sz="3600" dirty="0" smtClean="0"/>
          </a:p>
          <a:p>
            <a:pPr>
              <a:buNone/>
            </a:pPr>
            <a:r>
              <a:rPr lang="ru-RU" i="1" u="sng" dirty="0" smtClean="0"/>
              <a:t>Цель</a:t>
            </a:r>
            <a:r>
              <a:rPr lang="ru-RU" dirty="0" smtClean="0"/>
              <a:t>  - научиться пользоваться паспортом электрического прибора, определять с его помощью мощность бытовых электроприборов и вычислять затраченную им электроэнергию и ее стоимость.</a:t>
            </a:r>
          </a:p>
          <a:p>
            <a:pPr>
              <a:buNone/>
            </a:pPr>
            <a:r>
              <a:rPr lang="ru-RU" i="1" u="sng" dirty="0" smtClean="0"/>
              <a:t>Приборы и материалы</a:t>
            </a:r>
            <a:r>
              <a:rPr lang="ru-RU" dirty="0" smtClean="0"/>
              <a:t>: технические паспорта приборов, различные электробытовые приборы.</a:t>
            </a:r>
          </a:p>
          <a:p>
            <a:pPr>
              <a:buNone/>
            </a:pPr>
            <a:r>
              <a:rPr lang="ru-RU" i="1" u="sng" dirty="0" smtClean="0"/>
              <a:t>Задания</a:t>
            </a:r>
            <a:endParaRPr lang="ru-RU" i="1" dirty="0" smtClean="0"/>
          </a:p>
          <a:p>
            <a:pPr lvl="0"/>
            <a:r>
              <a:rPr lang="ru-RU" dirty="0" smtClean="0"/>
              <a:t>Найдите в технических паспортах или на корпусе прибора мощность предложенных вам электрических приборов.</a:t>
            </a:r>
          </a:p>
          <a:p>
            <a:pPr lvl="0"/>
            <a:r>
              <a:rPr lang="ru-RU" dirty="0" smtClean="0"/>
              <a:t>Определите работу, совершенную током в этих приборах  за указанное время, за сутки и за месяц (30 дней). </a:t>
            </a:r>
          </a:p>
          <a:p>
            <a:pPr lvl="0"/>
            <a:r>
              <a:rPr lang="ru-RU" dirty="0" smtClean="0"/>
              <a:t>Рассчитайте стоимость затраченной электроэнергии за месяц по формуле:</a:t>
            </a:r>
          </a:p>
          <a:p>
            <a:r>
              <a:rPr lang="ru-RU" dirty="0" smtClean="0"/>
              <a:t> С=А* Тариф.</a:t>
            </a:r>
          </a:p>
          <a:p>
            <a:pPr lvl="0"/>
            <a:r>
              <a:rPr lang="ru-RU" dirty="0" smtClean="0"/>
              <a:t>Полученные данные занесите в таблицу.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t="51439" r="6150" b="4949"/>
          <a:stretch>
            <a:fillRect/>
          </a:stretch>
        </p:blipFill>
        <p:spPr bwMode="auto">
          <a:xfrm>
            <a:off x="1142975" y="4357694"/>
            <a:ext cx="638912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622619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Тема: </a:t>
            </a:r>
            <a:r>
              <a:rPr lang="ru-RU" sz="2800" i="1" dirty="0" smtClean="0"/>
              <a:t>Замер затрат электроэнергии, когда техника                     </a:t>
            </a:r>
            <a:br>
              <a:rPr lang="ru-RU" sz="2800" i="1" dirty="0" smtClean="0"/>
            </a:br>
            <a:r>
              <a:rPr lang="ru-RU" sz="2800" i="1" dirty="0" smtClean="0"/>
              <a:t>                  находится в режиме ожидания</a:t>
            </a:r>
            <a:br>
              <a:rPr lang="ru-RU" sz="2800" i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Цель работы: определить затраты электроэнергии приборами в режиме ожидания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</a:t>
            </a:r>
            <a:r>
              <a:rPr lang="ru-RU" sz="2000" dirty="0" smtClean="0"/>
              <a:t>Указания к работе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Отключите от сети холодильник и выключите свет.</a:t>
            </a:r>
            <a:br>
              <a:rPr lang="ru-RU" sz="2400" dirty="0" smtClean="0"/>
            </a:br>
            <a:r>
              <a:rPr lang="ru-RU" sz="2400" dirty="0" smtClean="0"/>
              <a:t>- Остальные приборы оставим в режиме ожидания (телевизор, компьютер, стиральная машина, микроволновая печь, зарядное устройство для телефона).</a:t>
            </a:r>
            <a:br>
              <a:rPr lang="ru-RU" sz="2400" dirty="0" smtClean="0"/>
            </a:br>
            <a:r>
              <a:rPr lang="ru-RU" sz="2400" dirty="0" smtClean="0"/>
              <a:t>- Пронаблюдать за показанием счетчика за время одного оборота.</a:t>
            </a:r>
            <a:br>
              <a:rPr lang="ru-RU" sz="2400" dirty="0" smtClean="0"/>
            </a:br>
            <a:r>
              <a:rPr lang="ru-RU" sz="2400" dirty="0" smtClean="0"/>
              <a:t>- Используя табличные данные рассчитайте затраты электроэнергии приборами в режиме ожидания за 1 час, 1 день, </a:t>
            </a:r>
            <a:br>
              <a:rPr lang="ru-RU" sz="2400" dirty="0" smtClean="0"/>
            </a:br>
            <a:r>
              <a:rPr lang="ru-RU" sz="2400" dirty="0" smtClean="0"/>
              <a:t>1 месяц.</a:t>
            </a:r>
            <a:br>
              <a:rPr lang="ru-RU" sz="2400" dirty="0" smtClean="0"/>
            </a:br>
            <a:r>
              <a:rPr lang="ru-RU" sz="2400" dirty="0" smtClean="0"/>
              <a:t>- Сделайте вывод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85728"/>
            <a:ext cx="6143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Практическая работа 2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00166" y="285728"/>
            <a:ext cx="6843706" cy="71438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Практическая работа 3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4282" y="1000108"/>
            <a:ext cx="8572560" cy="5357850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 smtClean="0">
                <a:solidFill>
                  <a:schemeClr val="tx1"/>
                </a:solidFill>
              </a:rPr>
              <a:t>Тема:  Энергосбережение</a:t>
            </a:r>
          </a:p>
          <a:p>
            <a:r>
              <a:rPr lang="ru-RU" sz="8800" dirty="0" smtClean="0">
                <a:solidFill>
                  <a:schemeClr val="tx1"/>
                </a:solidFill>
              </a:rPr>
              <a:t>Цель работы: отследить </a:t>
            </a:r>
            <a:r>
              <a:rPr lang="ru-RU" sz="8800" dirty="0">
                <a:solidFill>
                  <a:schemeClr val="tx1"/>
                </a:solidFill>
              </a:rPr>
              <a:t>экономию расхода </a:t>
            </a:r>
            <a:r>
              <a:rPr lang="ru-RU" sz="8800" dirty="0" smtClean="0">
                <a:solidFill>
                  <a:schemeClr val="tx1"/>
                </a:solidFill>
              </a:rPr>
              <a:t>электроэнергии.</a:t>
            </a:r>
          </a:p>
          <a:p>
            <a:endParaRPr lang="ru-RU" sz="8800" dirty="0">
              <a:solidFill>
                <a:schemeClr val="tx1"/>
              </a:solidFill>
            </a:endParaRPr>
          </a:p>
          <a:p>
            <a:r>
              <a:rPr lang="ru-RU" sz="8800" dirty="0" smtClean="0">
                <a:solidFill>
                  <a:schemeClr val="tx1"/>
                </a:solidFill>
              </a:rPr>
              <a:t>(для наблюдения берем два дня). </a:t>
            </a:r>
          </a:p>
          <a:p>
            <a:endParaRPr lang="ru-RU" sz="8800" dirty="0" smtClean="0">
              <a:solidFill>
                <a:schemeClr val="tx1"/>
              </a:solidFill>
            </a:endParaRPr>
          </a:p>
          <a:p>
            <a:r>
              <a:rPr lang="ru-RU" sz="8800" dirty="0" smtClean="0">
                <a:solidFill>
                  <a:schemeClr val="tx1"/>
                </a:solidFill>
              </a:rPr>
              <a:t>1. Первый день все приборы в квартире работают в обычном режиме.</a:t>
            </a:r>
          </a:p>
          <a:p>
            <a:pPr algn="l"/>
            <a:r>
              <a:rPr lang="ru-RU" sz="8800" dirty="0" smtClean="0">
                <a:solidFill>
                  <a:schemeClr val="tx1"/>
                </a:solidFill>
              </a:rPr>
              <a:t>     2. Второй день  не включаем </a:t>
            </a:r>
            <a:r>
              <a:rPr lang="ru-RU" sz="8800" dirty="0">
                <a:solidFill>
                  <a:schemeClr val="tx1"/>
                </a:solidFill>
              </a:rPr>
              <a:t>электроприборы без надобности (в </a:t>
            </a:r>
            <a:r>
              <a:rPr lang="ru-RU" sz="8800" dirty="0" smtClean="0">
                <a:solidFill>
                  <a:schemeClr val="tx1"/>
                </a:solidFill>
              </a:rPr>
              <a:t>частности </a:t>
            </a:r>
            <a:r>
              <a:rPr lang="ru-RU" sz="8800" dirty="0">
                <a:solidFill>
                  <a:schemeClr val="tx1"/>
                </a:solidFill>
              </a:rPr>
              <a:t>электрические лампочки, телевизор</a:t>
            </a:r>
            <a:r>
              <a:rPr lang="ru-RU" sz="8800" dirty="0" smtClean="0">
                <a:solidFill>
                  <a:schemeClr val="tx1"/>
                </a:solidFill>
              </a:rPr>
              <a:t>…)</a:t>
            </a:r>
          </a:p>
          <a:p>
            <a:pPr algn="l"/>
            <a:r>
              <a:rPr lang="ru-RU" sz="8800" dirty="0">
                <a:solidFill>
                  <a:schemeClr val="tx1"/>
                </a:solidFill>
              </a:rPr>
              <a:t> </a:t>
            </a:r>
            <a:r>
              <a:rPr lang="ru-RU" sz="8800" dirty="0" smtClean="0">
                <a:solidFill>
                  <a:schemeClr val="tx1"/>
                </a:solidFill>
              </a:rPr>
              <a:t>    3. Затем выполняем </a:t>
            </a:r>
            <a:r>
              <a:rPr lang="ru-RU" sz="8800" dirty="0">
                <a:solidFill>
                  <a:schemeClr val="tx1"/>
                </a:solidFill>
              </a:rPr>
              <a:t>расчет сэкономленной энергии за день, месяц, год. </a:t>
            </a:r>
            <a:r>
              <a:rPr lang="ru-RU" sz="8800" dirty="0" smtClean="0">
                <a:solidFill>
                  <a:schemeClr val="tx1"/>
                </a:solidFill>
              </a:rPr>
              <a:t>    </a:t>
            </a:r>
          </a:p>
          <a:p>
            <a:pPr algn="l"/>
            <a:r>
              <a:rPr lang="ru-RU" sz="8800" dirty="0">
                <a:solidFill>
                  <a:schemeClr val="tx1"/>
                </a:solidFill>
              </a:rPr>
              <a:t> </a:t>
            </a:r>
            <a:r>
              <a:rPr lang="ru-RU" sz="8800" dirty="0" smtClean="0">
                <a:solidFill>
                  <a:schemeClr val="tx1"/>
                </a:solidFill>
              </a:rPr>
              <a:t>    4. Подсчитывают </a:t>
            </a:r>
            <a:r>
              <a:rPr lang="ru-RU" sz="8800" dirty="0">
                <a:solidFill>
                  <a:schemeClr val="tx1"/>
                </a:solidFill>
              </a:rPr>
              <a:t>экономию в </a:t>
            </a:r>
            <a:r>
              <a:rPr lang="ru-RU" sz="8800" dirty="0" smtClean="0">
                <a:solidFill>
                  <a:schemeClr val="tx1"/>
                </a:solidFill>
              </a:rPr>
              <a:t>рублях.</a:t>
            </a:r>
          </a:p>
          <a:p>
            <a:pPr algn="l"/>
            <a:r>
              <a:rPr lang="ru-RU" sz="8800" dirty="0" smtClean="0">
                <a:solidFill>
                  <a:schemeClr val="tx1"/>
                </a:solidFill>
              </a:rPr>
              <a:t>     5. Делаем </a:t>
            </a:r>
            <a:r>
              <a:rPr lang="ru-RU" sz="8800" dirty="0">
                <a:solidFill>
                  <a:schemeClr val="tx1"/>
                </a:solidFill>
              </a:rPr>
              <a:t>анализа проделанной </a:t>
            </a:r>
            <a:r>
              <a:rPr lang="ru-RU" sz="8800" dirty="0" smtClean="0">
                <a:solidFill>
                  <a:schemeClr val="tx1"/>
                </a:solidFill>
              </a:rPr>
              <a:t>работы.</a:t>
            </a:r>
          </a:p>
          <a:p>
            <a:pPr algn="l"/>
            <a:r>
              <a:rPr lang="ru-RU" sz="8800" dirty="0">
                <a:solidFill>
                  <a:schemeClr val="tx1"/>
                </a:solidFill>
              </a:rPr>
              <a:t> </a:t>
            </a:r>
            <a:r>
              <a:rPr lang="ru-RU" sz="8800" dirty="0" smtClean="0">
                <a:solidFill>
                  <a:schemeClr val="tx1"/>
                </a:solidFill>
              </a:rPr>
              <a:t>    6.  Планируем </a:t>
            </a:r>
            <a:r>
              <a:rPr lang="ru-RU" sz="8800" dirty="0">
                <a:solidFill>
                  <a:schemeClr val="tx1"/>
                </a:solidFill>
              </a:rPr>
              <a:t>куда можно потратить сэкономленный бюджет</a:t>
            </a:r>
            <a:r>
              <a:rPr lang="ru-RU" sz="8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8000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9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Д/З</a:t>
            </a:r>
            <a:br>
              <a:rPr lang="ru-RU" sz="2700" dirty="0" smtClean="0"/>
            </a:br>
            <a:r>
              <a:rPr lang="ru-RU" sz="2700" dirty="0" smtClean="0"/>
              <a:t>1. Практическая работа:</a:t>
            </a:r>
            <a:br>
              <a:rPr lang="ru-RU" sz="2700" dirty="0" smtClean="0"/>
            </a:br>
            <a:r>
              <a:rPr lang="ru-RU" sz="2700" dirty="0" smtClean="0"/>
              <a:t>- </a:t>
            </a:r>
            <a:r>
              <a:rPr lang="ru-RU" sz="2400" i="1" dirty="0" smtClean="0"/>
              <a:t>Расчет стоимости электроэнергии бытовых приборов.</a:t>
            </a:r>
            <a:br>
              <a:rPr lang="ru-RU" sz="2400" i="1" dirty="0" smtClean="0"/>
            </a:br>
            <a:r>
              <a:rPr lang="ru-RU" sz="2400" i="1" dirty="0" smtClean="0"/>
              <a:t>- Замер затрат электроэнергии, когда техника находится в режиме ожидания.</a:t>
            </a:r>
            <a:br>
              <a:rPr lang="ru-RU" sz="2400" i="1" dirty="0" smtClean="0"/>
            </a:br>
            <a:r>
              <a:rPr lang="ru-RU" sz="2400" i="1" dirty="0" smtClean="0"/>
              <a:t>- </a:t>
            </a:r>
            <a:r>
              <a:rPr lang="ru-RU" sz="2400" dirty="0" smtClean="0"/>
              <a:t>Энергосбережение 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2. Составить план экономии по приборам в своей квартире. </a:t>
            </a:r>
            <a:br>
              <a:rPr lang="ru-RU" sz="2700" dirty="0" smtClean="0"/>
            </a:br>
            <a:r>
              <a:rPr lang="ru-RU" sz="2700" dirty="0" smtClean="0"/>
              <a:t>3.</a:t>
            </a:r>
            <a:r>
              <a:rPr lang="ru-RU" dirty="0" smtClean="0"/>
              <a:t> </a:t>
            </a:r>
            <a:r>
              <a:rPr lang="ru-RU" sz="2700" dirty="0" smtClean="0"/>
              <a:t>Выполнить творческую работу  по изготовлению памятки.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662073" cy="39348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merchiumru.gcdn.co/users/9107/images/thumbnails/280/133/detailed/1/ligt.png?t=1474196042"/>
          <p:cNvPicPr/>
          <p:nvPr/>
        </p:nvPicPr>
        <p:blipFill>
          <a:blip r:embed="rId2"/>
          <a:srcRect l="5012" t="3582" r="5000" b="4179"/>
          <a:stretch>
            <a:fillRect/>
          </a:stretch>
        </p:blipFill>
        <p:spPr bwMode="auto">
          <a:xfrm>
            <a:off x="147918" y="994454"/>
            <a:ext cx="8848164" cy="4869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450672" cy="5635218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9703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1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начале урока  можно провести игру «Круглый стол», где рассмотреть смысл режима ожидания, его  положительные и отрицательные стороны.</a:t>
            </a:r>
          </a:p>
          <a:p>
            <a:r>
              <a:rPr lang="ru-RU" dirty="0" smtClean="0"/>
              <a:t>Обсудить новости СМИ по внедрению проектов по энергосбережению. («Умный город» , …)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Рассмотреть расход электроэнергии приборами, находящимися в режиме ожидания, представленных в таблице.</a:t>
            </a:r>
          </a:p>
          <a:p>
            <a:r>
              <a:rPr lang="ru-RU" dirty="0" smtClean="0"/>
              <a:t>По данной таблице можно рассмотреть ряд качественных и количественных задач: на сравнение мощностей электроприборов, на расчет стоимости электроэнергии  потребляемой ими.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Тема: Электрические явления.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Энергосбережение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Цель:  </a:t>
            </a:r>
            <a:endParaRPr lang="ru-RU" sz="2800" dirty="0"/>
          </a:p>
          <a:p>
            <a:r>
              <a:rPr lang="ru-RU" sz="2800" dirty="0"/>
              <a:t>создать условия для углубления знаний учащихся в области </a:t>
            </a:r>
            <a:r>
              <a:rPr lang="ru-RU" sz="2800" dirty="0" smtClean="0"/>
              <a:t>энергосбережения</a:t>
            </a:r>
          </a:p>
          <a:p>
            <a:r>
              <a:rPr lang="ru-RU" sz="2800" dirty="0" smtClean="0"/>
              <a:t>научить  вычислять затраченную электроэнергию бытовыми приборами и ее стоимость</a:t>
            </a:r>
          </a:p>
          <a:p>
            <a:r>
              <a:rPr lang="ru-RU" sz="2800" dirty="0" smtClean="0"/>
              <a:t> сформировать правильное понимание </a:t>
            </a:r>
            <a:r>
              <a:rPr lang="ru-RU" sz="2800" dirty="0"/>
              <a:t>смысла режима ожидания, его  </a:t>
            </a:r>
            <a:r>
              <a:rPr lang="ru-RU" sz="2800" dirty="0" smtClean="0"/>
              <a:t>положительные </a:t>
            </a:r>
            <a:r>
              <a:rPr lang="ru-RU" sz="2800" dirty="0"/>
              <a:t>и </a:t>
            </a:r>
            <a:r>
              <a:rPr lang="ru-RU" sz="2800" dirty="0" smtClean="0"/>
              <a:t>отрицательные стороны </a:t>
            </a:r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/>
              <a:t>   Потребность в энергии постоянно увеличивается. Использование электричества позволило человечеству создать устройства и приборы, радикально изменившие его жизнь. </a:t>
            </a:r>
            <a:br>
              <a:rPr lang="ru-RU" sz="2200" dirty="0" smtClean="0"/>
            </a:br>
            <a:r>
              <a:rPr lang="ru-RU" sz="2200" dirty="0" smtClean="0"/>
              <a:t>   Зачастую в пустующих помещениях горят электрические лампы, светятся экраны телевизоров…  Установлено, что 15-20% потребляемой в быту электроэнергии пропадает из-за </a:t>
            </a:r>
            <a:r>
              <a:rPr lang="ru-RU" sz="2200" dirty="0" err="1" smtClean="0"/>
              <a:t>небережливости</a:t>
            </a:r>
            <a:r>
              <a:rPr lang="ru-RU" sz="2200" dirty="0" smtClean="0"/>
              <a:t> потребителей. </a:t>
            </a:r>
            <a:br>
              <a:rPr lang="ru-RU" sz="2200" dirty="0" smtClean="0"/>
            </a:br>
            <a:r>
              <a:rPr lang="ru-RU" sz="2200" dirty="0" smtClean="0"/>
              <a:t>   Доступность электроэнергии породила у многих людей представление о неисчерпаемости наших энергетических ресурсов и тем самым притупили чувство необходимости ее экономии. </a:t>
            </a:r>
            <a:br>
              <a:rPr lang="ru-RU" sz="2200" dirty="0" smtClean="0"/>
            </a:br>
            <a:r>
              <a:rPr lang="ru-RU" sz="2200" dirty="0" smtClean="0"/>
              <a:t>   Но  цены  на электроэнергию постоянно растут. В связи с этим экономное расходование электроэнергии должно стать нормой жизни для каждой семьи, каждого человека.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4929222" cy="62478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b="1" i="1" dirty="0"/>
              <a:t>Жить только для </a:t>
            </a:r>
            <a:r>
              <a:rPr lang="ru-RU" sz="2000" b="1" i="1" dirty="0" smtClean="0"/>
              <a:t>себя - не </a:t>
            </a:r>
            <a:r>
              <a:rPr lang="ru-RU" sz="2000" b="1" i="1" dirty="0"/>
              <a:t>значит</a:t>
            </a:r>
          </a:p>
          <a:p>
            <a:r>
              <a:rPr lang="ru-RU" sz="2000" b="1" i="1" dirty="0"/>
              <a:t>жить!</a:t>
            </a:r>
          </a:p>
          <a:p>
            <a:r>
              <a:rPr lang="ru-RU" sz="2000" b="1" i="1" dirty="0"/>
              <a:t>А потому должны мы постараться</a:t>
            </a:r>
          </a:p>
          <a:p>
            <a:r>
              <a:rPr lang="ru-RU" sz="2000" b="1" i="1" dirty="0"/>
              <a:t>Энергию разумно потребить,</a:t>
            </a:r>
          </a:p>
          <a:p>
            <a:r>
              <a:rPr lang="ru-RU" sz="2000" b="1" i="1" dirty="0"/>
              <a:t>не только правнукам должна она</a:t>
            </a:r>
          </a:p>
          <a:p>
            <a:r>
              <a:rPr lang="ru-RU" sz="2000" b="1" i="1" dirty="0"/>
              <a:t>достаться.</a:t>
            </a:r>
          </a:p>
          <a:p>
            <a:r>
              <a:rPr lang="ru-RU" sz="2000" b="1" i="1" dirty="0"/>
              <a:t>Энергия повсюду на земле:</a:t>
            </a:r>
          </a:p>
          <a:p>
            <a:r>
              <a:rPr lang="ru-RU" sz="2000" b="1" i="1" dirty="0"/>
              <a:t>В запасах нефти, газа, древесины,</a:t>
            </a:r>
          </a:p>
          <a:p>
            <a:r>
              <a:rPr lang="ru-RU" sz="2000" b="1" i="1" dirty="0"/>
              <a:t>В ветрах могучих, в каменном угле</a:t>
            </a:r>
          </a:p>
          <a:p>
            <a:r>
              <a:rPr lang="ru-RU" sz="2000" b="1" i="1" dirty="0"/>
              <a:t>И в солнечных лучах, в морских</a:t>
            </a:r>
          </a:p>
          <a:p>
            <a:r>
              <a:rPr lang="ru-RU" sz="2000" b="1" i="1" dirty="0"/>
              <a:t>глубинах.</a:t>
            </a:r>
          </a:p>
          <a:p>
            <a:r>
              <a:rPr lang="ru-RU" sz="2000" b="1" i="1" dirty="0"/>
              <a:t>давайте новый мир построим мы,</a:t>
            </a:r>
          </a:p>
          <a:p>
            <a:r>
              <a:rPr lang="ru-RU" sz="2000" b="1" i="1" dirty="0"/>
              <a:t>Где будет много радости и света,</a:t>
            </a:r>
          </a:p>
          <a:p>
            <a:r>
              <a:rPr lang="ru-RU" sz="2000" b="1" i="1" dirty="0"/>
              <a:t>Но свет от солнца, ветра и воды</a:t>
            </a:r>
          </a:p>
          <a:p>
            <a:r>
              <a:rPr lang="ru-RU" sz="2000" b="1" i="1" dirty="0"/>
              <a:t>И в будущем достигнем мы успеха,</a:t>
            </a:r>
          </a:p>
          <a:p>
            <a:r>
              <a:rPr lang="ru-RU" sz="2000" b="1" i="1" dirty="0"/>
              <a:t>А </a:t>
            </a:r>
            <a:r>
              <a:rPr lang="ru-RU" sz="2000" b="1" i="1" dirty="0" err="1"/>
              <a:t>ветроустановки</a:t>
            </a:r>
            <a:r>
              <a:rPr lang="ru-RU" sz="2000" b="1" i="1" dirty="0"/>
              <a:t> навсегда</a:t>
            </a:r>
          </a:p>
          <a:p>
            <a:r>
              <a:rPr lang="ru-RU" sz="2000" b="1" i="1" dirty="0"/>
              <a:t>Пусть атомные станции заменят,</a:t>
            </a:r>
          </a:p>
          <a:p>
            <a:r>
              <a:rPr lang="ru-RU" sz="2000" b="1" i="1" dirty="0"/>
              <a:t>Не будет загрязнений никогда,</a:t>
            </a:r>
          </a:p>
          <a:p>
            <a:r>
              <a:rPr lang="ru-RU" sz="2000" b="1" i="1" dirty="0"/>
              <a:t>И жизнь нам это к лучшему</a:t>
            </a:r>
          </a:p>
          <a:p>
            <a:r>
              <a:rPr lang="ru-RU" sz="2000" b="1" i="1" dirty="0"/>
              <a:t>изменит.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642918"/>
            <a:ext cx="4900618" cy="4011618"/>
          </a:xfrm>
        </p:spPr>
        <p:txBody>
          <a:bodyPr>
            <a:noAutofit/>
          </a:bodyPr>
          <a:lstStyle/>
          <a:p>
            <a:r>
              <a:rPr lang="ru-RU" sz="2400" dirty="0" smtClean="0"/>
              <a:t>23.11. 2009 году в России вышел федеральный закон «Об энергосбережении», данный закон направлен на то, чтобы уменьшить расход энергии и при этом сохранить комфортные условия для жизни и работы. 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22504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543824" cy="8461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Что же такое энергосбережение?! Энергосбережение – это ряд мер, которые направлены на эффективное использование топливно-энергетических ресурсов и вовлечение в хозяйственную деятельность возобновляемых источников энергии.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Какой вклад могли бы сделать вы в «энергосбережении»?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Знаете ли вы?!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1264"/>
          <p:cNvPicPr>
            <a:picLocks noChangeAspect="1" noChangeArrowheads="1"/>
          </p:cNvPicPr>
          <p:nvPr/>
        </p:nvPicPr>
        <p:blipFill>
          <a:blip r:embed="rId2"/>
          <a:srcRect t="5810" b="4893"/>
          <a:stretch>
            <a:fillRect/>
          </a:stretch>
        </p:blipFill>
        <p:spPr bwMode="auto">
          <a:xfrm>
            <a:off x="500034" y="928670"/>
            <a:ext cx="8215370" cy="550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85728"/>
            <a:ext cx="8286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r>
              <a:rPr lang="ru-RU" sz="2400" b="1" dirty="0" smtClean="0">
                <a:solidFill>
                  <a:srgbClr val="C00000"/>
                </a:solidFill>
              </a:rPr>
              <a:t>Знаете ли вы?!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  Электроэнергия практически всегда «просачивается» через те приборы,  которые какое-то время не используются, но остаются подключенными к сети, чтобы: их было удобнее включать через пульт дистанционного управления.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</TotalTime>
  <Words>665</Words>
  <Application>Microsoft Office PowerPoint</Application>
  <PresentationFormat>Экран (4:3)</PresentationFormat>
  <Paragraphs>79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Формирование функциональной грамотности по теме «Энергосбережение» на уроках физики в условиях реализации ФГОС ООО.</vt:lpstr>
      <vt:lpstr>Слайд 2</vt:lpstr>
      <vt:lpstr>Тема: Электрические явления. Энергосбережение</vt:lpstr>
      <vt:lpstr>   Потребность в энергии постоянно увеличивается. Использование электричества позволило человечеству создать устройства и приборы, радикально изменившие его жизнь.     Зачастую в пустующих помещениях горят электрические лампы, светятся экраны телевизоров…  Установлено, что 15-20% потребляемой в быту электроэнергии пропадает из-за небережливости потребителей.     Доступность электроэнергии породила у многих людей представление о неисчерпаемости наших энергетических ресурсов и тем самым притупили чувство необходимости ее экономии.     Но  цены  на электроэнергию постоянно растут. В связи с этим экономное расходование электроэнергии должно стать нормой жизни для каждой семьи, каждого человека.  </vt:lpstr>
      <vt:lpstr>Слайд 5</vt:lpstr>
      <vt:lpstr>23.11. 2009 году в России вышел федеральный закон «Об энергосбережении», данный закон направлен на то, чтобы уменьшить расход энергии и при этом сохранить комфортные условия для жизни и работы. </vt:lpstr>
      <vt:lpstr>Слайд 7</vt:lpstr>
      <vt:lpstr>Знаете ли вы?! </vt:lpstr>
      <vt:lpstr>Слайд 9</vt:lpstr>
      <vt:lpstr>Режим ожидания</vt:lpstr>
      <vt:lpstr>Слайд 11</vt:lpstr>
      <vt:lpstr>ЗАДАЧИ</vt:lpstr>
      <vt:lpstr>Слайд 13</vt:lpstr>
      <vt:lpstr>        Тема: Замер затрат электроэнергии, когда техника                                        находится в режиме ожидания  Цель работы: определить затраты электроэнергии приборами в режиме ожидания                               Указания к работе - Отключите от сети холодильник и выключите свет. - Остальные приборы оставим в режиме ожидания (телевизор, компьютер, стиральная машина, микроволновая печь, зарядное устройство для телефона). - Пронаблюдать за показанием счетчика за время одного оборота. - Используя табличные данные рассчитайте затраты электроэнергии приборами в режиме ожидания за 1 час, 1 день,  1 месяц. - Сделайте вывод</vt:lpstr>
      <vt:lpstr>Практическая работа 3</vt:lpstr>
      <vt:lpstr>   Д/З 1. Практическая работа: - Расчет стоимости электроэнергии бытовых приборов. - Замер затрат электроэнергии, когда техника находится в режиме ожидания. - Энергосбережение   2. Составить план экономии по приборам в своей квартире.  3. Выполнить творческую работу  по изготовлению памятки.    </vt:lpstr>
      <vt:lpstr>Слайд 17</vt:lpstr>
      <vt:lpstr>Слайд 18</vt:lpstr>
      <vt:lpstr>Слайд 19</vt:lpstr>
      <vt:lpstr>Слайд 20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59</cp:revision>
  <dcterms:created xsi:type="dcterms:W3CDTF">2019-10-25T21:46:24Z</dcterms:created>
  <dcterms:modified xsi:type="dcterms:W3CDTF">2020-03-19T09:30:07Z</dcterms:modified>
</cp:coreProperties>
</file>