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67" r:id="rId4"/>
    <p:sldId id="265" r:id="rId5"/>
    <p:sldId id="266" r:id="rId6"/>
    <p:sldId id="264" r:id="rId7"/>
    <p:sldId id="259" r:id="rId8"/>
    <p:sldId id="284" r:id="rId9"/>
    <p:sldId id="288" r:id="rId10"/>
    <p:sldId id="289" r:id="rId11"/>
    <p:sldId id="268" r:id="rId12"/>
    <p:sldId id="271" r:id="rId13"/>
    <p:sldId id="293" r:id="rId14"/>
    <p:sldId id="291" r:id="rId15"/>
    <p:sldId id="270" r:id="rId16"/>
    <p:sldId id="276" r:id="rId17"/>
    <p:sldId id="272" r:id="rId18"/>
  </p:sldIdLst>
  <p:sldSz cx="9144000" cy="6858000" type="screen4x3"/>
  <p:notesSz cx="6865938" cy="9999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DC9B-AD98-4748-82E6-5211D88B30CB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96F0-FE9A-4256-B65F-DB0AE9F25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DC9B-AD98-4748-82E6-5211D88B30CB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96F0-FE9A-4256-B65F-DB0AE9F25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DC9B-AD98-4748-82E6-5211D88B30CB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96F0-FE9A-4256-B65F-DB0AE9F25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DC9B-AD98-4748-82E6-5211D88B30CB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96F0-FE9A-4256-B65F-DB0AE9F25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DC9B-AD98-4748-82E6-5211D88B30CB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96F0-FE9A-4256-B65F-DB0AE9F25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DC9B-AD98-4748-82E6-5211D88B30CB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96F0-FE9A-4256-B65F-DB0AE9F25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DC9B-AD98-4748-82E6-5211D88B30CB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96F0-FE9A-4256-B65F-DB0AE9F25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DC9B-AD98-4748-82E6-5211D88B30CB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96F0-FE9A-4256-B65F-DB0AE9F25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DC9B-AD98-4748-82E6-5211D88B30CB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96F0-FE9A-4256-B65F-DB0AE9F25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DC9B-AD98-4748-82E6-5211D88B30CB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96F0-FE9A-4256-B65F-DB0AE9F25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DC9B-AD98-4748-82E6-5211D88B30CB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1A96F0-FE9A-4256-B65F-DB0AE9F25B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BDC9B-AD98-4748-82E6-5211D88B30CB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1A96F0-FE9A-4256-B65F-DB0AE9F25B4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7851648" cy="392906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Формирование функциональной грамотности </a:t>
            </a:r>
            <a:br>
              <a:rPr lang="ru-RU" sz="6000" dirty="0" smtClean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tx1"/>
                </a:solidFill>
              </a:rPr>
              <a:t>на уроках физики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5786454"/>
            <a:ext cx="5214974" cy="714380"/>
          </a:xfrm>
        </p:spPr>
        <p:txBody>
          <a:bodyPr>
            <a:normAutofit fontScale="92500" lnSpcReduction="10000"/>
          </a:bodyPr>
          <a:lstStyle/>
          <a:p>
            <a:r>
              <a:rPr lang="ru-RU" sz="1900" dirty="0" smtClean="0"/>
              <a:t>  Учитель физики ГБОУ СОШ с. Мосты Игнатьева О.В</a:t>
            </a:r>
            <a:r>
              <a:rPr lang="ru-RU" dirty="0" smtClean="0"/>
              <a:t>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305800" cy="58681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РЕШЕНИЕ: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1. Определяем объем воды в сосуде без тела  </a:t>
            </a:r>
            <a:r>
              <a:rPr lang="en-US" sz="2400" b="1" dirty="0" smtClean="0">
                <a:solidFill>
                  <a:schemeClr val="tx1"/>
                </a:solidFill>
              </a:rPr>
              <a:t>V</a:t>
            </a:r>
            <a:r>
              <a:rPr lang="ru-RU" sz="2400" b="1" baseline="-25000" dirty="0" smtClean="0">
                <a:solidFill>
                  <a:schemeClr val="tx1"/>
                </a:solidFill>
              </a:rPr>
              <a:t>1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2.Определяем объем воды с телом   </a:t>
            </a:r>
            <a:r>
              <a:rPr lang="en-US" sz="2400" b="1" dirty="0" smtClean="0">
                <a:solidFill>
                  <a:schemeClr val="tx1"/>
                </a:solidFill>
              </a:rPr>
              <a:t>V</a:t>
            </a:r>
            <a:r>
              <a:rPr lang="ru-RU" sz="2400" b="1" baseline="-25000" dirty="0" smtClean="0">
                <a:solidFill>
                  <a:schemeClr val="tx1"/>
                </a:solidFill>
              </a:rPr>
              <a:t>2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3. Находим объем тела:       </a:t>
            </a:r>
            <a:r>
              <a:rPr lang="en-US" sz="2400" b="1" dirty="0" smtClean="0">
                <a:solidFill>
                  <a:schemeClr val="tx1"/>
                </a:solidFill>
              </a:rPr>
              <a:t>V</a:t>
            </a:r>
            <a:r>
              <a:rPr lang="ru-RU" sz="2400" b="1" baseline="-25000" dirty="0" smtClean="0">
                <a:solidFill>
                  <a:schemeClr val="tx1"/>
                </a:solidFill>
              </a:rPr>
              <a:t>т</a:t>
            </a:r>
            <a:r>
              <a:rPr lang="ru-RU" sz="2400" b="1" dirty="0" smtClean="0">
                <a:solidFill>
                  <a:schemeClr val="tx1"/>
                </a:solidFill>
              </a:rPr>
              <a:t> = </a:t>
            </a:r>
            <a:r>
              <a:rPr lang="en-US" sz="2400" b="1" dirty="0" smtClean="0">
                <a:solidFill>
                  <a:schemeClr val="tx1"/>
                </a:solidFill>
              </a:rPr>
              <a:t>V</a:t>
            </a:r>
            <a:r>
              <a:rPr lang="ru-RU" sz="2400" b="1" baseline="-25000" dirty="0" smtClean="0">
                <a:solidFill>
                  <a:schemeClr val="tx1"/>
                </a:solidFill>
              </a:rPr>
              <a:t>2</a:t>
            </a:r>
            <a:r>
              <a:rPr lang="ru-RU" sz="2400" b="1" dirty="0" smtClean="0">
                <a:solidFill>
                  <a:schemeClr val="tx1"/>
                </a:solidFill>
              </a:rPr>
              <a:t> – </a:t>
            </a:r>
            <a:r>
              <a:rPr lang="en-US" sz="2400" b="1" dirty="0" smtClean="0">
                <a:solidFill>
                  <a:schemeClr val="tx1"/>
                </a:solidFill>
              </a:rPr>
              <a:t>V</a:t>
            </a:r>
            <a:r>
              <a:rPr lang="ru-RU" sz="2400" b="1" baseline="-25000" dirty="0" smtClean="0">
                <a:solidFill>
                  <a:schemeClr val="tx1"/>
                </a:solidFill>
              </a:rPr>
              <a:t>1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4. Переводим объем из    </a:t>
            </a:r>
            <a:r>
              <a:rPr lang="ru-RU" sz="2400" b="1" dirty="0" smtClean="0">
                <a:solidFill>
                  <a:schemeClr val="tx1"/>
                </a:solidFill>
              </a:rPr>
              <a:t>мл</a:t>
            </a:r>
            <a:r>
              <a:rPr lang="ru-RU" sz="2400" dirty="0" smtClean="0">
                <a:solidFill>
                  <a:schemeClr val="tx1"/>
                </a:solidFill>
              </a:rPr>
              <a:t> в  с</a:t>
            </a:r>
            <a:r>
              <a:rPr lang="ru-RU" sz="2400" b="1" dirty="0" smtClean="0">
                <a:solidFill>
                  <a:schemeClr val="tx1"/>
                </a:solidFill>
              </a:rPr>
              <a:t>м</a:t>
            </a:r>
            <a:r>
              <a:rPr lang="ru-RU" sz="2400" b="1" baseline="30000" dirty="0" smtClean="0">
                <a:solidFill>
                  <a:schemeClr val="tx1"/>
                </a:solidFill>
              </a:rPr>
              <a:t>3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5. Определяем массу тела </a:t>
            </a:r>
            <a:r>
              <a:rPr lang="en-US" sz="2400" dirty="0" smtClean="0">
                <a:solidFill>
                  <a:schemeClr val="tx1"/>
                </a:solidFill>
              </a:rPr>
              <a:t>m</a:t>
            </a:r>
            <a:r>
              <a:rPr lang="ru-RU" sz="2400" dirty="0" smtClean="0">
                <a:solidFill>
                  <a:schemeClr val="tx1"/>
                </a:solidFill>
              </a:rPr>
              <a:t> в г.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6. Рассчитываем плотность   </a:t>
            </a:r>
            <a:r>
              <a:rPr lang="en-US" sz="2400" b="1" dirty="0" smtClean="0">
                <a:solidFill>
                  <a:schemeClr val="tx1"/>
                </a:solidFill>
              </a:rPr>
              <a:t>ρ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 в г/см</a:t>
            </a:r>
            <a:r>
              <a:rPr lang="ru-RU" sz="2400" baseline="30000" dirty="0" smtClean="0">
                <a:solidFill>
                  <a:schemeClr val="tx1"/>
                </a:solidFill>
              </a:rPr>
              <a:t>3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7. Определяем с помощью таблицы плотность алюминия и сравниваем результаты.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8. Делаем вывод.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1479108" cy="26694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  </a:t>
            </a:r>
            <a:r>
              <a:rPr lang="ru-RU" sz="2000" b="1" dirty="0" smtClean="0"/>
              <a:t>Задача 3</a:t>
            </a:r>
            <a:endParaRPr lang="ru-RU" sz="2000" b="1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23000"/>
          </a:blip>
          <a:srcRect/>
          <a:stretch>
            <a:fillRect/>
          </a:stretch>
        </p:blipFill>
        <p:spPr bwMode="auto">
          <a:xfrm>
            <a:off x="428596" y="1428736"/>
            <a:ext cx="8318637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14348" y="928670"/>
            <a:ext cx="8229600" cy="438943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   РЕШЕНИЕ:</a:t>
            </a:r>
          </a:p>
          <a:p>
            <a:pPr>
              <a:buNone/>
            </a:pPr>
            <a:r>
              <a:rPr lang="en-US" b="1" dirty="0" smtClean="0"/>
              <a:t>F</a:t>
            </a:r>
            <a:r>
              <a:rPr lang="en-US" b="1" baseline="-25000" dirty="0" smtClean="0"/>
              <a:t>A</a:t>
            </a:r>
            <a:r>
              <a:rPr lang="ru-RU" b="1" dirty="0" smtClean="0"/>
              <a:t> = </a:t>
            </a:r>
            <a:r>
              <a:rPr lang="en-US" b="1" dirty="0" smtClean="0"/>
              <a:t>g ρ</a:t>
            </a:r>
            <a:r>
              <a:rPr lang="ru-RU" b="1" baseline="-25000" dirty="0" smtClean="0"/>
              <a:t>ж</a:t>
            </a:r>
            <a:r>
              <a:rPr lang="ru-RU" b="1" dirty="0" smtClean="0"/>
              <a:t> </a:t>
            </a:r>
            <a:r>
              <a:rPr lang="en-US" b="1" dirty="0" smtClean="0"/>
              <a:t>V</a:t>
            </a:r>
            <a:r>
              <a:rPr lang="ru-RU" b="1" baseline="-25000" dirty="0" smtClean="0"/>
              <a:t>т </a:t>
            </a:r>
            <a:r>
              <a:rPr lang="ru-RU" b="1" dirty="0" smtClean="0"/>
              <a:t>                              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F</a:t>
            </a:r>
            <a:r>
              <a:rPr lang="ru-RU" b="1" baseline="-25000" dirty="0" smtClean="0"/>
              <a:t>выт</a:t>
            </a:r>
            <a:r>
              <a:rPr lang="ru-RU" b="1" dirty="0" smtClean="0"/>
              <a:t> = </a:t>
            </a:r>
            <a:r>
              <a:rPr lang="en-US" b="1" dirty="0" smtClean="0"/>
              <a:t>F</a:t>
            </a:r>
            <a:r>
              <a:rPr lang="ru-RU" b="1" baseline="-25000" dirty="0" smtClean="0"/>
              <a:t>А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Р </a:t>
            </a:r>
            <a:r>
              <a:rPr lang="ru-RU" b="1" baseline="-25000" dirty="0" smtClean="0"/>
              <a:t>в воде</a:t>
            </a:r>
            <a:r>
              <a:rPr lang="ru-RU" b="1" dirty="0" smtClean="0"/>
              <a:t> = Р</a:t>
            </a:r>
            <a:r>
              <a:rPr lang="ru-RU" b="1" baseline="-25000" dirty="0" smtClean="0"/>
              <a:t> в воздухе</a:t>
            </a:r>
            <a:r>
              <a:rPr lang="ru-RU" b="1" dirty="0" smtClean="0"/>
              <a:t> – </a:t>
            </a:r>
            <a:r>
              <a:rPr lang="en-US" b="1" dirty="0" smtClean="0"/>
              <a:t>F</a:t>
            </a:r>
            <a:r>
              <a:rPr lang="ru-RU" b="1" baseline="-25000" dirty="0" smtClean="0"/>
              <a:t>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Т.к. сила Архимеда</a:t>
            </a:r>
            <a:r>
              <a:rPr lang="ru-RU" b="1" baseline="-25000" dirty="0" smtClean="0"/>
              <a:t>  </a:t>
            </a:r>
            <a:r>
              <a:rPr lang="en-US" b="1" dirty="0" smtClean="0"/>
              <a:t>F</a:t>
            </a:r>
            <a:r>
              <a:rPr lang="ru-RU" b="1" baseline="-25000" dirty="0" smtClean="0"/>
              <a:t>А  </a:t>
            </a:r>
            <a:r>
              <a:rPr lang="ru-RU" b="1" dirty="0" smtClean="0"/>
              <a:t>зависит от  плотности жидкости</a:t>
            </a:r>
            <a:r>
              <a:rPr lang="ru-RU" b="1" baseline="-25000" dirty="0" smtClean="0"/>
              <a:t>  </a:t>
            </a:r>
            <a:r>
              <a:rPr lang="en-US" b="1" dirty="0" smtClean="0"/>
              <a:t>ρ</a:t>
            </a:r>
            <a:r>
              <a:rPr lang="ru-RU" b="1" baseline="-25000" dirty="0" smtClean="0"/>
              <a:t>ж</a:t>
            </a:r>
            <a:r>
              <a:rPr lang="ru-RU" b="1" dirty="0" smtClean="0"/>
              <a:t>, а</a:t>
            </a:r>
            <a:r>
              <a:rPr lang="ru-RU" b="1" baseline="-25000" dirty="0" smtClean="0"/>
              <a:t>  </a:t>
            </a:r>
            <a:r>
              <a:rPr lang="ru-RU" b="1" dirty="0" smtClean="0"/>
              <a:t>плотность жидкости  будет меньше там, где вода менее соленая, то вес  тела   Р в такой воде будет  больше.   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Ответ: в Азовском море.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0"/>
            <a:ext cx="8136904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расстоянии 40 м от пешехода движется автомобиль со скоростью 36 км/ч. Успеет ли пешеход перейти дорогу шириной  6 м двигаясь со скорость 1,5 м/с?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76672"/>
            <a:ext cx="1063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2564905"/>
            <a:ext cx="7416824" cy="333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36 км/ч = 10м/с.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40м : 10 м/с = 4с - время, которое потребуется автомобилю, чтобы поравняться с пешеходом.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6м : 1,5 м/с = 4 с - время которое необходимо пешеходу чтобы пересечь дорогу.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1,5 м/с * 4с = 6м – путь, который может за это время пройти пешеход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5085184"/>
            <a:ext cx="63367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Анализируя, можно сделать вывод, что пешеход успевает пересечь дорогу. </a:t>
            </a:r>
          </a:p>
          <a:p>
            <a:r>
              <a:rPr lang="ru-RU" dirty="0" smtClean="0"/>
              <a:t>  </a:t>
            </a:r>
            <a:r>
              <a:rPr lang="ru-RU" b="1" dirty="0" smtClean="0"/>
              <a:t>Но 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build="allAtOnce"/>
      <p:bldP spid="5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39552" y="1237402"/>
            <a:ext cx="813690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Занятия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школе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начинаются в 8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ч. Петя должен прийти за 15 минут до звонка на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первый урок.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пути он зашел за Викой, которая ждала его у своего дома. От дома Пети до Викиного дома  - 200 метров. В какое время должен выйти из дома Петя, если он будет перемещаться со скоростью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км/ч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(Вика живет на расстоянии 800 метров от школы).</a:t>
            </a: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(Начертите карту </a:t>
            </a:r>
            <a:r>
              <a:rPr kumimoji="0" lang="ru-RU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маршрута,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используя масштаб   1 : 5000)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76672"/>
            <a:ext cx="1063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4869160"/>
            <a:ext cx="32403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Ответ: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позднее  8 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85786" y="571480"/>
            <a:ext cx="7072362" cy="6000792"/>
          </a:xfrm>
        </p:spPr>
        <p:txBody>
          <a:bodyPr>
            <a:normAutofit fontScale="62500" lnSpcReduction="20000"/>
          </a:bodyPr>
          <a:lstStyle/>
          <a:p>
            <a:r>
              <a:rPr lang="ru-RU" sz="3800" b="1" dirty="0" smtClean="0"/>
              <a:t>Рефлексия содержания учебного материала</a:t>
            </a: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1.  Сегодня я узнал…</a:t>
            </a:r>
          </a:p>
          <a:p>
            <a:pPr>
              <a:buNone/>
            </a:pPr>
            <a:r>
              <a:rPr lang="ru-RU" sz="3800" dirty="0" smtClean="0"/>
              <a:t>2.  Было интересно…</a:t>
            </a:r>
          </a:p>
          <a:p>
            <a:pPr>
              <a:buNone/>
            </a:pPr>
            <a:r>
              <a:rPr lang="ru-RU" sz="3800" dirty="0" smtClean="0"/>
              <a:t>3.  Было трудно…</a:t>
            </a:r>
          </a:p>
          <a:p>
            <a:pPr>
              <a:buNone/>
            </a:pPr>
            <a:r>
              <a:rPr lang="ru-RU" sz="3800" dirty="0" smtClean="0"/>
              <a:t>4.  Я выполнял задания…</a:t>
            </a:r>
          </a:p>
          <a:p>
            <a:pPr>
              <a:buNone/>
            </a:pPr>
            <a:r>
              <a:rPr lang="ru-RU" sz="3800" dirty="0" smtClean="0"/>
              <a:t>5.  Я понял, что…</a:t>
            </a:r>
          </a:p>
          <a:p>
            <a:pPr>
              <a:buNone/>
            </a:pPr>
            <a:r>
              <a:rPr lang="ru-RU" sz="3800" dirty="0" smtClean="0"/>
              <a:t>6.  Теперь я могу…</a:t>
            </a:r>
          </a:p>
          <a:p>
            <a:pPr>
              <a:buNone/>
            </a:pPr>
            <a:r>
              <a:rPr lang="ru-RU" sz="3800" dirty="0" smtClean="0"/>
              <a:t>7.  Я почувствовал, что…</a:t>
            </a:r>
          </a:p>
          <a:p>
            <a:pPr>
              <a:buNone/>
            </a:pPr>
            <a:r>
              <a:rPr lang="ru-RU" sz="3800" dirty="0" smtClean="0"/>
              <a:t>8.  Я приобрел…</a:t>
            </a:r>
          </a:p>
          <a:p>
            <a:pPr>
              <a:buNone/>
            </a:pPr>
            <a:r>
              <a:rPr lang="ru-RU" sz="3800" dirty="0" smtClean="0"/>
              <a:t>9.  Я научился…</a:t>
            </a:r>
          </a:p>
          <a:p>
            <a:pPr>
              <a:buNone/>
            </a:pPr>
            <a:r>
              <a:rPr lang="ru-RU" sz="3800" dirty="0" smtClean="0"/>
              <a:t>10. У меня получилось …</a:t>
            </a:r>
          </a:p>
          <a:p>
            <a:pPr>
              <a:buNone/>
            </a:pPr>
            <a:r>
              <a:rPr lang="ru-RU" sz="3800" dirty="0" smtClean="0"/>
              <a:t>11.  Я смог…</a:t>
            </a:r>
          </a:p>
          <a:p>
            <a:pPr>
              <a:buNone/>
            </a:pPr>
            <a:r>
              <a:rPr lang="ru-RU" sz="3800" dirty="0" smtClean="0"/>
              <a:t>12.  Я попробую…</a:t>
            </a:r>
          </a:p>
          <a:p>
            <a:pPr>
              <a:buNone/>
            </a:pPr>
            <a:r>
              <a:rPr lang="ru-RU" sz="3800" dirty="0" smtClean="0"/>
              <a:t>13.  Меня удивило…</a:t>
            </a:r>
          </a:p>
          <a:p>
            <a:pPr>
              <a:buNone/>
            </a:pPr>
            <a:r>
              <a:rPr lang="ru-RU" sz="3800" dirty="0" smtClean="0"/>
              <a:t>14.  Урок дал мне для жизни…</a:t>
            </a:r>
          </a:p>
          <a:p>
            <a:pPr>
              <a:buNone/>
            </a:pPr>
            <a:r>
              <a:rPr lang="ru-RU" sz="3800" dirty="0" smtClean="0"/>
              <a:t>15.  Мне захотелось…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1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7200" b="1" i="1" dirty="0" smtClean="0">
                <a:solidFill>
                  <a:srgbClr val="C00000"/>
                </a:solidFill>
              </a:rPr>
              <a:t>Спасибо за работу!</a:t>
            </a:r>
            <a:endParaRPr lang="ru-RU" sz="72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000108"/>
            <a:ext cx="8579703" cy="557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>
            <a:lum contrast="48000"/>
          </a:blip>
          <a:srcRect/>
          <a:stretch>
            <a:fillRect/>
          </a:stretch>
        </p:blipFill>
        <p:spPr bwMode="auto">
          <a:xfrm>
            <a:off x="2555776" y="332656"/>
            <a:ext cx="4464496" cy="621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0"/>
            <a:ext cx="4686304" cy="785794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А. Р. Беляев. «Человек-амфибия».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857916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3400" b="1" i="1" dirty="0" smtClean="0"/>
              <a:t>       </a:t>
            </a:r>
            <a:r>
              <a:rPr lang="ru-RU" sz="3800" b="1" i="1" dirty="0" smtClean="0"/>
              <a:t>«</a:t>
            </a:r>
            <a:r>
              <a:rPr lang="ru-RU" sz="3800" b="1" i="1" dirty="0" err="1"/>
              <a:t>Ихтиандр</a:t>
            </a:r>
            <a:r>
              <a:rPr lang="ru-RU" sz="3800" b="1" i="1" dirty="0"/>
              <a:t> опускался всё глубже и глубже в сумеречные глубины океана. Ему хотелось быть одному, прийти в себя от новых впечатлений, разобраться во всем, что он узнал и увидел. Он заплыл далеко, не задумываясь об опасности. Он хотел понять, почему он не </a:t>
            </a:r>
            <a:r>
              <a:rPr lang="ru-RU" sz="3800" b="1" i="1" dirty="0" smtClean="0"/>
              <a:t>такой </a:t>
            </a:r>
            <a:r>
              <a:rPr lang="ru-RU" sz="3800" b="1" i="1" dirty="0"/>
              <a:t>к</a:t>
            </a:r>
            <a:r>
              <a:rPr lang="ru-RU" sz="3800" b="1" i="1" dirty="0" smtClean="0"/>
              <a:t>ак </a:t>
            </a:r>
            <a:r>
              <a:rPr lang="ru-RU" sz="3800" b="1" i="1" dirty="0"/>
              <a:t>все, чуждый морю и земле.</a:t>
            </a:r>
            <a:endParaRPr lang="ru-RU" sz="3800" b="1" dirty="0"/>
          </a:p>
          <a:p>
            <a:pPr algn="just">
              <a:lnSpc>
                <a:spcPct val="120000"/>
              </a:lnSpc>
              <a:buNone/>
            </a:pPr>
            <a:r>
              <a:rPr lang="ru-RU" sz="3800" b="1" i="1" dirty="0" smtClean="0"/>
              <a:t>       </a:t>
            </a:r>
            <a:r>
              <a:rPr lang="ru-RU" sz="3800" b="1" i="1" dirty="0"/>
              <a:t>Он погружался всё медленнее. Вода становилась плотнее, она давила на него, дышать становилось всё труднее. Здесь стояли густые зелёно- серые сумерки. Морских обитателей было меньше, и многие из них были неизвестны </a:t>
            </a:r>
            <a:r>
              <a:rPr lang="ru-RU" sz="3800" b="1" i="1" dirty="0" err="1" smtClean="0"/>
              <a:t>Ихтиандру</a:t>
            </a:r>
            <a:r>
              <a:rPr lang="ru-RU" sz="3800" b="1" i="1" dirty="0" smtClean="0"/>
              <a:t> </a:t>
            </a:r>
            <a:r>
              <a:rPr lang="ru-RU" sz="3800" b="1" i="1" dirty="0"/>
              <a:t>- он еще никогда не опускался так глубоко</a:t>
            </a:r>
            <a:r>
              <a:rPr lang="ru-RU" sz="3800" b="1" i="1" dirty="0" smtClean="0"/>
              <a:t>.»</a:t>
            </a:r>
          </a:p>
          <a:p>
            <a:pPr algn="just">
              <a:buNone/>
            </a:pPr>
            <a:endParaRPr lang="ru-RU" sz="3400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FF0000"/>
                </a:solidFill>
              </a:rPr>
              <a:t>? ? </a:t>
            </a:r>
            <a:r>
              <a:rPr lang="ru-RU" sz="3800" dirty="0" smtClean="0"/>
              <a:t> </a:t>
            </a:r>
            <a:r>
              <a:rPr lang="ru-RU" sz="3800" dirty="0"/>
              <a:t>1. В чём настоящая причина того, что </a:t>
            </a:r>
            <a:r>
              <a:rPr lang="ru-RU" sz="3800" dirty="0" err="1"/>
              <a:t>Ихтиандру</a:t>
            </a:r>
            <a:r>
              <a:rPr lang="ru-RU" sz="3800" dirty="0"/>
              <a:t> стало трудно </a:t>
            </a:r>
            <a:r>
              <a:rPr lang="ru-RU" sz="3800" dirty="0" smtClean="0"/>
              <a:t>    </a:t>
            </a:r>
          </a:p>
          <a:p>
            <a:pPr>
              <a:buNone/>
            </a:pPr>
            <a:r>
              <a:rPr lang="ru-RU" sz="3800" dirty="0" smtClean="0"/>
              <a:t>          дышать </a:t>
            </a:r>
            <a:r>
              <a:rPr lang="ru-RU" sz="3800" dirty="0"/>
              <a:t>на глубине</a:t>
            </a:r>
            <a:r>
              <a:rPr lang="ru-RU" sz="3800" dirty="0" smtClean="0"/>
              <a:t>?</a:t>
            </a:r>
            <a:endParaRPr lang="ru-RU" sz="3800" dirty="0"/>
          </a:p>
          <a:p>
            <a:pPr>
              <a:buNone/>
            </a:pPr>
            <a:r>
              <a:rPr lang="ru-RU" sz="3800" i="1" dirty="0" smtClean="0"/>
              <a:t>       2</a:t>
            </a:r>
            <a:r>
              <a:rPr lang="ru-RU" sz="3800" dirty="0" smtClean="0"/>
              <a:t>. </a:t>
            </a:r>
            <a:r>
              <a:rPr lang="ru-RU" sz="3800" dirty="0"/>
              <a:t>На какую </a:t>
            </a:r>
            <a:r>
              <a:rPr lang="ru-RU" sz="3800" b="1" dirty="0"/>
              <a:t>глубину </a:t>
            </a:r>
            <a:r>
              <a:rPr lang="ru-RU" sz="3800" dirty="0" smtClean="0"/>
              <a:t>может </a:t>
            </a:r>
            <a:r>
              <a:rPr lang="ru-RU" sz="3800" dirty="0"/>
              <a:t>погружаться </a:t>
            </a:r>
            <a:r>
              <a:rPr lang="ru-RU" sz="3800" dirty="0" smtClean="0"/>
              <a:t>не тренированный   </a:t>
            </a:r>
          </a:p>
          <a:p>
            <a:pPr>
              <a:buNone/>
            </a:pPr>
            <a:r>
              <a:rPr lang="ru-RU" sz="3800" dirty="0" smtClean="0"/>
              <a:t>           человек,  если </a:t>
            </a:r>
            <a:r>
              <a:rPr lang="ru-RU" sz="3800" dirty="0"/>
              <a:t>уже при давлении в 2 </a:t>
            </a:r>
            <a:r>
              <a:rPr lang="ru-RU" sz="3800" dirty="0" smtClean="0"/>
              <a:t>атмосферы  находясь в воде,    </a:t>
            </a:r>
          </a:p>
          <a:p>
            <a:pPr>
              <a:buNone/>
            </a:pPr>
            <a:r>
              <a:rPr lang="ru-RU" sz="3800" dirty="0" smtClean="0"/>
              <a:t>           человек  испытывает тошноту и головокружение?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185842" cy="153144"/>
          </a:xfrm>
        </p:spPr>
        <p:txBody>
          <a:bodyPr>
            <a:normAutofit fontScale="90000"/>
          </a:bodyPr>
          <a:lstStyle/>
          <a:p>
            <a:endParaRPr lang="ru-RU" sz="1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РЕШЕНИЕ: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err="1" smtClean="0"/>
              <a:t>р</a:t>
            </a:r>
            <a:r>
              <a:rPr lang="ru-RU" dirty="0" smtClean="0"/>
              <a:t> </a:t>
            </a:r>
            <a:r>
              <a:rPr lang="en-US" dirty="0" smtClean="0"/>
              <a:t>= </a:t>
            </a:r>
            <a:r>
              <a:rPr lang="ru-RU" dirty="0" err="1" smtClean="0"/>
              <a:t>р</a:t>
            </a:r>
            <a:r>
              <a:rPr lang="ru-RU" baseline="-25000" dirty="0" err="1" smtClean="0"/>
              <a:t>а</a:t>
            </a:r>
            <a:r>
              <a:rPr lang="ru-RU" baseline="-25000" dirty="0" smtClean="0"/>
              <a:t> </a:t>
            </a:r>
            <a:r>
              <a:rPr lang="ru-RU" dirty="0" smtClean="0"/>
              <a:t>+</a:t>
            </a:r>
            <a:r>
              <a:rPr lang="ru-RU" baseline="-25000" dirty="0" smtClean="0"/>
              <a:t> </a:t>
            </a:r>
            <a:r>
              <a:rPr lang="ru-RU" dirty="0" err="1" smtClean="0"/>
              <a:t>р</a:t>
            </a:r>
            <a:r>
              <a:rPr lang="ru-RU" baseline="-25000" dirty="0" err="1" smtClean="0"/>
              <a:t>в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р</a:t>
            </a:r>
            <a:r>
              <a:rPr lang="en-US" dirty="0" smtClean="0"/>
              <a:t> = g ρ h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h = </a:t>
            </a:r>
            <a:r>
              <a:rPr lang="ru-RU" dirty="0" err="1" smtClean="0"/>
              <a:t>р</a:t>
            </a:r>
            <a:r>
              <a:rPr lang="ru-RU" dirty="0" smtClean="0"/>
              <a:t> </a:t>
            </a:r>
            <a:r>
              <a:rPr lang="en-US" dirty="0" smtClean="0"/>
              <a:t>/ g ρ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err="1" smtClean="0"/>
              <a:t>р</a:t>
            </a:r>
            <a:r>
              <a:rPr lang="ru-RU" baseline="-25000" dirty="0" err="1" smtClean="0"/>
              <a:t>в</a:t>
            </a:r>
            <a:r>
              <a:rPr lang="en-US" dirty="0" smtClean="0"/>
              <a:t> = </a:t>
            </a:r>
            <a:r>
              <a:rPr lang="ru-RU" dirty="0" err="1" smtClean="0"/>
              <a:t>р</a:t>
            </a:r>
            <a:r>
              <a:rPr lang="en-US" dirty="0" smtClean="0"/>
              <a:t> – </a:t>
            </a:r>
            <a:r>
              <a:rPr lang="ru-RU" dirty="0" err="1" smtClean="0"/>
              <a:t>р</a:t>
            </a:r>
            <a:r>
              <a:rPr lang="ru-RU" baseline="-25000" dirty="0" err="1" smtClean="0"/>
              <a:t>а</a:t>
            </a:r>
            <a:r>
              <a:rPr lang="ru-RU" baseline="-25000" dirty="0" smtClean="0"/>
              <a:t> </a:t>
            </a:r>
            <a:r>
              <a:rPr lang="ru-RU" dirty="0" smtClean="0"/>
              <a:t>= 2 </a:t>
            </a:r>
            <a:r>
              <a:rPr lang="ru-RU" dirty="0" err="1" smtClean="0"/>
              <a:t>ат</a:t>
            </a:r>
            <a:r>
              <a:rPr lang="ru-RU" dirty="0" smtClean="0"/>
              <a:t> – 1 </a:t>
            </a:r>
            <a:r>
              <a:rPr lang="ru-RU" dirty="0" err="1" smtClean="0"/>
              <a:t>ат</a:t>
            </a:r>
            <a:r>
              <a:rPr lang="ru-RU" dirty="0" smtClean="0"/>
              <a:t> = 1 </a:t>
            </a:r>
            <a:r>
              <a:rPr lang="ru-RU" dirty="0" err="1" smtClean="0"/>
              <a:t>ат</a:t>
            </a:r>
            <a:r>
              <a:rPr lang="ru-RU" dirty="0" smtClean="0"/>
              <a:t> = 101300 Па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= 10 м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</a:t>
            </a:r>
            <a:r>
              <a:rPr lang="en-US" dirty="0" smtClean="0"/>
              <a:t> </a:t>
            </a:r>
            <a:r>
              <a:rPr lang="ru-RU" dirty="0" smtClean="0"/>
              <a:t>Ответ: не более 10 м. </a:t>
            </a:r>
          </a:p>
          <a:p>
            <a:endParaRPr lang="ru-RU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3571876"/>
            <a:ext cx="3620376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8652" cy="224582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5214974"/>
          </a:xfrm>
        </p:spPr>
        <p:txBody>
          <a:bodyPr>
            <a:normAutofit fontScale="77500" lnSpcReduction="2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Каждые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10 м погружения увеличивают давление на 1 атмосферу. На глубине всего 3 м диафрагме уже не хватает сил, чтобы расширить легкие, преодолевая давление воды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 давлении в 2 атмосферы человек уже испытывает тошноту и головокружение.</a:t>
            </a:r>
          </a:p>
          <a:p>
            <a:pPr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Уже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на глубине 30 м ныряльщик испытывает на себе давление в 4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( 400000 Па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При резком подъеме из зоны высокого давления на глубине ныряльщик в условиях нормального атмосферного давления получает кессонную болезнь. Кессонная болезнь проявляется кожным зудом и сильной болью в суставах  и мышцах. При более резких подъемах с глубины появляется головокружение, паралич всего тела, потеря сознания, может наступить смерть. Это все происходит за несколько секунд.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ds02.infourok.ru/uploads/ex/1003/00054022-5987cb67/640/img10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16832"/>
            <a:ext cx="8517632" cy="43891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2002 году французский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фридайвер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Леферм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установил поистине удивительный рекорд. Без акваланга он погрузился на глубину 162 метра. До этого его же рекорд был 137 метров. В 2004 году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Леферм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решил установить еще один рекорд. Он погрузился на глубину 171 метр, но выплыть так и не смог.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764704"/>
            <a:ext cx="8305800" cy="2148848"/>
          </a:xfrm>
        </p:spPr>
        <p:txBody>
          <a:bodyPr>
            <a:normAutofit fontScale="90000"/>
          </a:bodyPr>
          <a:lstStyle/>
          <a:p>
            <a:r>
              <a:rPr lang="ru-RU" sz="1800" b="1" u="sng" dirty="0" smtClean="0"/>
              <a:t>Задача 2.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Рабочему для изготовления детали предоставили алюминиевую заготовку.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Внутри алюминиевой  заготовки во время литья могут оставаться пустоты. Имеются ли пустоты в данной заготовке?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Используя результаты лабораторных исследований, ответьте на поставленный вопрос.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71600" y="6093296"/>
            <a:ext cx="698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Данную задачу можно рассмотреть с учащимися, предоставив им   выполнить практическую часть самостоятельно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по готовому рисунку.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786058"/>
            <a:ext cx="6192688" cy="284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1423</TotalTime>
  <Words>546</Words>
  <Application>Microsoft Office PowerPoint</Application>
  <PresentationFormat>Экран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Формирование функциональной грамотности  на уроках физики</vt:lpstr>
      <vt:lpstr>Слайд 2</vt:lpstr>
      <vt:lpstr>  </vt:lpstr>
      <vt:lpstr>А. Р. Беляев. «Человек-амфибия». </vt:lpstr>
      <vt:lpstr>Слайд 5</vt:lpstr>
      <vt:lpstr>Слайд 6</vt:lpstr>
      <vt:lpstr>Слайд 7</vt:lpstr>
      <vt:lpstr>Слайд 8</vt:lpstr>
      <vt:lpstr>Задача 2.      Рабочему для изготовления детали предоставили алюминиевую заготовку.   Внутри алюминиевой  заготовки во время литья могут оставаться пустоты. Имеются ли пустоты в данной заготовке?    Используя результаты лабораторных исследований, ответьте на поставленный вопрос. </vt:lpstr>
      <vt:lpstr>РЕШЕНИЕ: 1. Определяем объем воды в сосуде без тела  V1 2.Определяем объем воды с телом   V2 3. Находим объем тела:       Vт = V2 – V1  4. Переводим объем из    мл в  см3 5. Определяем массу тела m в г. 6. Рассчитываем плотность   ρ   в г/см3 7. Определяем с помощью таблицы плотность алюминия и сравниваем результаты. 8. Делаем вывод. </vt:lpstr>
      <vt:lpstr>  Задача 3</vt:lpstr>
      <vt:lpstr>Слайд 12</vt:lpstr>
      <vt:lpstr>Слайд 13</vt:lpstr>
      <vt:lpstr>Слайд 14</vt:lpstr>
      <vt:lpstr>Слайд 15</vt:lpstr>
      <vt:lpstr>Слайд 16</vt:lpstr>
      <vt:lpstr>Спасибо за работу!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Функциональная грамотность на уроках физики</dc:title>
  <dc:creator>admin</dc:creator>
  <cp:lastModifiedBy>admin</cp:lastModifiedBy>
  <cp:revision>139</cp:revision>
  <dcterms:created xsi:type="dcterms:W3CDTF">2019-03-24T11:31:04Z</dcterms:created>
  <dcterms:modified xsi:type="dcterms:W3CDTF">2020-10-28T09:44:36Z</dcterms:modified>
</cp:coreProperties>
</file>