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3" r:id="rId4"/>
    <p:sldId id="284" r:id="rId5"/>
    <p:sldId id="263" r:id="rId6"/>
    <p:sldId id="266" r:id="rId7"/>
    <p:sldId id="280" r:id="rId8"/>
    <p:sldId id="259" r:id="rId9"/>
    <p:sldId id="286" r:id="rId10"/>
    <p:sldId id="287" r:id="rId11"/>
    <p:sldId id="288" r:id="rId12"/>
    <p:sldId id="267" r:id="rId13"/>
    <p:sldId id="290" r:id="rId14"/>
  </p:sldIdLst>
  <p:sldSz cx="18288000" cy="10287000"/>
  <p:notesSz cx="6858000" cy="9144000"/>
  <p:embeddedFontLst>
    <p:embeddedFont>
      <p:font typeface="Anton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Rubik" charset="-79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79093\Desktop\&#1052;&#1091;&#1083;&#1100;&#1090;&#1080;&#1087;&#1083;&#1080;&#1082;&#1072;&#1094;&#1080;&#1103;\&#1052;&#1091;&#1083;&#1100;&#1090;&#1080;&#1087;&#1083;&#1080;&#1082;&#1072;&#1094;&#1080;&#1086;&#1085;&#1085;&#1099;&#1081;%20&#1088;&#1086;&#1083;&#1080;&#1082;%20&#171;&#1047;&#1085;&#1072;&#1081;&#1082;&#1080;%20&#1074;%20&#1050;&#1086;&#1089;&#1084;&#1086;&#1089;!&#187;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5" Type="http://schemas.openxmlformats.org/officeDocument/2006/relationships/image" Target="../media/image68.sv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4.png"/><Relationship Id="rId23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1.gif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gif"/><Relationship Id="rId10" Type="http://schemas.openxmlformats.org/officeDocument/2006/relationships/image" Target="../media/image20.gif"/><Relationship Id="rId4" Type="http://schemas.openxmlformats.org/officeDocument/2006/relationships/image" Target="../media/image18.pn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5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192" y="1706380"/>
            <a:ext cx="14783617" cy="615536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71836" y="3071798"/>
            <a:ext cx="11034129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7200" b="1" i="1" dirty="0" smtClean="0">
                <a:solidFill>
                  <a:schemeClr val="tx2"/>
                </a:solidFill>
                <a:latin typeface="Anton"/>
              </a:rPr>
              <a:t>Создание мультипликации как технология развития творческого  потенциала младших школьников </a:t>
            </a:r>
            <a:endParaRPr lang="en-US" sz="7200" b="1" i="1" dirty="0">
              <a:solidFill>
                <a:schemeClr val="tx2"/>
              </a:solidFill>
              <a:latin typeface="Anton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437" y="-185354"/>
            <a:ext cx="3238981" cy="3012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624122" y="260754"/>
            <a:ext cx="2316979" cy="212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104128" y="7968066"/>
            <a:ext cx="3133434" cy="24127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777">
            <a:off x="-764350" y="4597046"/>
            <a:ext cx="3586101" cy="5015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/>
          <a:srcRect l="108" r="108"/>
          <a:stretch>
            <a:fillRect/>
          </a:stretch>
        </p:blipFill>
        <p:spPr>
          <a:xfrm>
            <a:off x="5733618" y="-255417"/>
            <a:ext cx="3014592" cy="29844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/>
          <a:srcRect l="94" r="94"/>
          <a:stretch>
            <a:fillRect/>
          </a:stretch>
        </p:blipFill>
        <p:spPr>
          <a:xfrm>
            <a:off x="15917640" y="8051928"/>
            <a:ext cx="3153653" cy="32680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/>
          <a:srcRect t="68" b="68"/>
          <a:stretch>
            <a:fillRect/>
          </a:stretch>
        </p:blipFill>
        <p:spPr>
          <a:xfrm>
            <a:off x="15917640" y="-510833"/>
            <a:ext cx="3698708" cy="3495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5202656" y="3500426"/>
            <a:ext cx="3278663" cy="3525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636259">
            <a:off x="8843705" y="7726384"/>
            <a:ext cx="4342797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3785072" y="260754"/>
            <a:ext cx="1771546" cy="1780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-198366" y="350341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028700" y="8893560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829145" y="8284214"/>
            <a:ext cx="1771546" cy="1780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3586796" y="9258300"/>
            <a:ext cx="1771546" cy="1780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3122076" y="-185354"/>
            <a:ext cx="1771546" cy="1780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8174227" y="704870"/>
            <a:ext cx="1771546" cy="17804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6881221" y="3234702"/>
            <a:ext cx="1771546" cy="1780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126" y="500030"/>
            <a:ext cx="1735813" cy="17358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ru-RU" sz="5000" dirty="0" smtClean="0">
                  <a:solidFill>
                    <a:srgbClr val="22394A"/>
                  </a:solidFill>
                  <a:latin typeface="Anton Bold"/>
                </a:rPr>
                <a:t>3</a:t>
              </a:r>
              <a:r>
                <a:rPr lang="en-US" sz="5000" u="none" dirty="0" smtClean="0">
                  <a:solidFill>
                    <a:srgbClr val="22394A"/>
                  </a:solidFill>
                  <a:latin typeface="Anton Bold"/>
                </a:rPr>
                <a:t>.</a:t>
              </a:r>
              <a:endParaRPr lang="en-US" sz="5000" u="none" dirty="0">
                <a:solidFill>
                  <a:srgbClr val="22394A"/>
                </a:solidFill>
                <a:latin typeface="Anton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907679" y="5705916"/>
            <a:ext cx="1410348" cy="12069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endParaRPr lang="en-US" sz="5000" u="none" dirty="0">
              <a:solidFill>
                <a:srgbClr val="22394A"/>
              </a:solidFill>
              <a:latin typeface="Anton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373527" y="4449544"/>
            <a:ext cx="1771546" cy="17804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929686" y="428592"/>
            <a:ext cx="1771546" cy="1780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83317" y="9284713"/>
            <a:ext cx="1771546" cy="1780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77257" y="388990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501850" y="0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3319" y="9396776"/>
            <a:ext cx="1771546" cy="17804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000200" y="857220"/>
            <a:ext cx="12073022" cy="117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799"/>
              </a:lnSpc>
              <a:spcBef>
                <a:spcPct val="0"/>
              </a:spcBef>
            </a:pPr>
            <a:r>
              <a:rPr lang="ru-RU" sz="6999" b="1" i="1" dirty="0" err="1" smtClean="0">
                <a:solidFill>
                  <a:srgbClr val="202F5A"/>
                </a:solidFill>
                <a:latin typeface="Anton"/>
              </a:rPr>
              <a:t>Раскадровка</a:t>
            </a:r>
            <a:endParaRPr lang="en-US" sz="6999" b="1" i="1" dirty="0">
              <a:solidFill>
                <a:srgbClr val="202F5A"/>
              </a:solidFill>
              <a:latin typeface="Anton"/>
            </a:endParaRPr>
          </a:p>
        </p:txBody>
      </p:sp>
      <p:pic>
        <p:nvPicPr>
          <p:cNvPr id="22" name="Рисунок 21" descr="1642359656_30-papik-pro-p-kadr-klipart-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54" y="2071666"/>
            <a:ext cx="15525362" cy="7797451"/>
          </a:xfrm>
          <a:prstGeom prst="rect">
            <a:avLst/>
          </a:prstGeom>
        </p:spPr>
      </p:pic>
      <p:pic>
        <p:nvPicPr>
          <p:cNvPr id="23" name="Рисунок 22" descr="2023-04-17 17-52-15 (18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30" y="2571732"/>
            <a:ext cx="3500462" cy="2286016"/>
          </a:xfrm>
          <a:prstGeom prst="rect">
            <a:avLst/>
          </a:prstGeom>
        </p:spPr>
      </p:pic>
      <p:pic>
        <p:nvPicPr>
          <p:cNvPr id="27" name="Рисунок 26" descr="2023-04-17 17-52-15 (5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30148" y="7072326"/>
            <a:ext cx="3500462" cy="2375314"/>
          </a:xfrm>
          <a:prstGeom prst="rect">
            <a:avLst/>
          </a:prstGeom>
        </p:spPr>
      </p:pic>
      <p:pic>
        <p:nvPicPr>
          <p:cNvPr id="28" name="Рисунок 27" descr="2023-04-17 17-52-15 (17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29620" y="7072326"/>
            <a:ext cx="3738546" cy="2428892"/>
          </a:xfrm>
          <a:prstGeom prst="rect">
            <a:avLst/>
          </a:prstGeom>
        </p:spPr>
      </p:pic>
      <p:pic>
        <p:nvPicPr>
          <p:cNvPr id="29" name="Рисунок 28" descr="2023-04-17 17-52-15 (6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20" y="2500294"/>
            <a:ext cx="3429024" cy="2428856"/>
          </a:xfrm>
          <a:prstGeom prst="rect">
            <a:avLst/>
          </a:prstGeom>
        </p:spPr>
      </p:pic>
      <p:pic>
        <p:nvPicPr>
          <p:cNvPr id="30" name="Рисунок 29" descr="2023-04-17 17-52-15 (8)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43934" y="2500294"/>
            <a:ext cx="3500462" cy="2428892"/>
          </a:xfrm>
          <a:prstGeom prst="rect">
            <a:avLst/>
          </a:prstGeom>
        </p:spPr>
      </p:pic>
      <p:pic>
        <p:nvPicPr>
          <p:cNvPr id="31" name="Рисунок 30" descr="2023-04-17 17-52-15 (9)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30148" y="2500294"/>
            <a:ext cx="3429024" cy="2374742"/>
          </a:xfrm>
          <a:prstGeom prst="rect">
            <a:avLst/>
          </a:prstGeom>
        </p:spPr>
      </p:pic>
      <p:pic>
        <p:nvPicPr>
          <p:cNvPr id="33" name="Рисунок 32" descr="2023-04-17 17-52-15 (15)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6282" y="7143764"/>
            <a:ext cx="3440617" cy="2318931"/>
          </a:xfrm>
          <a:prstGeom prst="rect">
            <a:avLst/>
          </a:prstGeom>
        </p:spPr>
      </p:pic>
      <p:pic>
        <p:nvPicPr>
          <p:cNvPr id="34" name="Рисунок 33" descr="2023-04-17 17-52-15 (10)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8630" y="7072326"/>
            <a:ext cx="3494757" cy="242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126" y="500030"/>
            <a:ext cx="1735813" cy="17358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ru-RU" sz="5000" dirty="0" smtClean="0">
                  <a:solidFill>
                    <a:srgbClr val="22394A"/>
                  </a:solidFill>
                  <a:latin typeface="Anton Bold"/>
                </a:rPr>
                <a:t>4</a:t>
              </a:r>
              <a:r>
                <a:rPr lang="en-US" sz="5000" u="none" dirty="0" smtClean="0">
                  <a:solidFill>
                    <a:srgbClr val="22394A"/>
                  </a:solidFill>
                  <a:latin typeface="Anton Bold"/>
                </a:rPr>
                <a:t>.</a:t>
              </a:r>
              <a:endParaRPr lang="en-US" sz="5000" u="none" dirty="0">
                <a:solidFill>
                  <a:srgbClr val="22394A"/>
                </a:solidFill>
                <a:latin typeface="Anton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907679" y="5705916"/>
            <a:ext cx="1410348" cy="12069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endParaRPr lang="en-US" sz="5000" u="none" dirty="0">
              <a:solidFill>
                <a:srgbClr val="22394A"/>
              </a:solidFill>
              <a:latin typeface="Anton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373527" y="4449544"/>
            <a:ext cx="1771546" cy="17804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083903" y="4253276"/>
            <a:ext cx="1771546" cy="1780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83317" y="9284713"/>
            <a:ext cx="1771546" cy="1780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77257" y="388990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827118" y="-262554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3319" y="9396776"/>
            <a:ext cx="1771546" cy="1780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4264" y="-428664"/>
            <a:ext cx="7917350" cy="44733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000200" y="857220"/>
            <a:ext cx="12073022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799"/>
              </a:lnSpc>
              <a:spcBef>
                <a:spcPct val="0"/>
              </a:spcBef>
            </a:pPr>
            <a:r>
              <a:rPr lang="ru-RU" sz="6999" b="1" i="1" dirty="0" smtClean="0">
                <a:solidFill>
                  <a:srgbClr val="202F5A"/>
                </a:solidFill>
                <a:latin typeface="Anton"/>
              </a:rPr>
              <a:t>Изготовление персонажей и декораций</a:t>
            </a:r>
            <a:endParaRPr lang="en-US" sz="6999" b="1" i="1" dirty="0">
              <a:solidFill>
                <a:srgbClr val="202F5A"/>
              </a:solidFill>
              <a:latin typeface="Anton"/>
            </a:endParaRPr>
          </a:p>
        </p:txBody>
      </p:sp>
      <p:pic>
        <p:nvPicPr>
          <p:cNvPr id="24" name="Рисунок 23" descr="1613687311_35-p-fon-dlya-prezentatsii-kinoplenka-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92" y="3786177"/>
            <a:ext cx="12073022" cy="6469605"/>
          </a:xfrm>
          <a:prstGeom prst="rect">
            <a:avLst/>
          </a:prstGeom>
        </p:spPr>
      </p:pic>
      <p:pic>
        <p:nvPicPr>
          <p:cNvPr id="19" name="Рисунок 18" descr="2023-04-18 10-08-41.jpeg"/>
          <p:cNvPicPr>
            <a:picLocks noChangeAspect="1"/>
          </p:cNvPicPr>
          <p:nvPr/>
        </p:nvPicPr>
        <p:blipFill>
          <a:blip r:embed="rId5"/>
          <a:srcRect l="4938" t="26389" r="20987" b="25000"/>
          <a:stretch>
            <a:fillRect/>
          </a:stretch>
        </p:blipFill>
        <p:spPr>
          <a:xfrm>
            <a:off x="2786018" y="5143500"/>
            <a:ext cx="3735187" cy="3714776"/>
          </a:xfrm>
          <a:prstGeom prst="rect">
            <a:avLst/>
          </a:prstGeom>
        </p:spPr>
      </p:pic>
      <p:pic>
        <p:nvPicPr>
          <p:cNvPr id="20" name="Рисунок 19" descr="2023-04-18 10-08-41 (1).jpeg"/>
          <p:cNvPicPr>
            <a:picLocks noChangeAspect="1"/>
          </p:cNvPicPr>
          <p:nvPr/>
        </p:nvPicPr>
        <p:blipFill>
          <a:blip r:embed="rId6" cstate="print"/>
          <a:srcRect t="45139" r="9896"/>
          <a:stretch>
            <a:fillRect/>
          </a:stretch>
        </p:blipFill>
        <p:spPr>
          <a:xfrm>
            <a:off x="6500794" y="5143500"/>
            <a:ext cx="6467347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9301" y="1198926"/>
            <a:ext cx="1771546" cy="17804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212123" y="3489435"/>
            <a:ext cx="1771546" cy="1780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594062" y="890224"/>
            <a:ext cx="1771546" cy="1780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647323" y="0"/>
            <a:ext cx="1771546" cy="17804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115251" y="7192123"/>
            <a:ext cx="1771546" cy="1780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794980" y="3204841"/>
            <a:ext cx="1771546" cy="178044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65111" y="4095064"/>
            <a:ext cx="5386306" cy="5343709"/>
            <a:chOff x="0" y="0"/>
            <a:chExt cx="1418616" cy="14073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8616" cy="1407397"/>
            </a:xfrm>
            <a:custGeom>
              <a:avLst/>
              <a:gdLst/>
              <a:ahLst/>
              <a:cxnLst/>
              <a:rect l="l" t="t" r="r" b="b"/>
              <a:pathLst>
                <a:path w="1418616" h="1407397">
                  <a:moveTo>
                    <a:pt x="0" y="0"/>
                  </a:moveTo>
                  <a:lnTo>
                    <a:pt x="1418616" y="0"/>
                  </a:lnTo>
                  <a:lnTo>
                    <a:pt x="1418616" y="1407397"/>
                  </a:lnTo>
                  <a:lnTo>
                    <a:pt x="0" y="1407397"/>
                  </a:lnTo>
                  <a:close/>
                </a:path>
              </a:pathLst>
            </a:custGeom>
            <a:solidFill>
              <a:srgbClr val="F89F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8696" y="3143236"/>
            <a:ext cx="3643338" cy="1390698"/>
            <a:chOff x="0" y="0"/>
            <a:chExt cx="698683" cy="2311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683" cy="231174"/>
            </a:xfrm>
            <a:custGeom>
              <a:avLst/>
              <a:gdLst/>
              <a:ahLst/>
              <a:cxnLst/>
              <a:rect l="l" t="t" r="r" b="b"/>
              <a:pathLst>
                <a:path w="698683" h="231174">
                  <a:moveTo>
                    <a:pt x="0" y="0"/>
                  </a:moveTo>
                  <a:lnTo>
                    <a:pt x="698683" y="0"/>
                  </a:lnTo>
                  <a:lnTo>
                    <a:pt x="698683" y="231174"/>
                  </a:lnTo>
                  <a:lnTo>
                    <a:pt x="0" y="231174"/>
                  </a:lnTo>
                  <a:close/>
                </a:path>
              </a:pathLst>
            </a:custGeom>
            <a:solidFill>
              <a:srgbClr val="5186C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FFFFFF"/>
                </a:solidFill>
                <a:latin typeface="Rubik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36584" y="4095064"/>
            <a:ext cx="5386306" cy="5343709"/>
            <a:chOff x="0" y="0"/>
            <a:chExt cx="1418616" cy="14073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8616" cy="1407397"/>
            </a:xfrm>
            <a:custGeom>
              <a:avLst/>
              <a:gdLst/>
              <a:ahLst/>
              <a:cxnLst/>
              <a:rect l="l" t="t" r="r" b="b"/>
              <a:pathLst>
                <a:path w="1418616" h="1407397">
                  <a:moveTo>
                    <a:pt x="0" y="0"/>
                  </a:moveTo>
                  <a:lnTo>
                    <a:pt x="1418616" y="0"/>
                  </a:lnTo>
                  <a:lnTo>
                    <a:pt x="1418616" y="1407397"/>
                  </a:lnTo>
                  <a:lnTo>
                    <a:pt x="0" y="1407397"/>
                  </a:lnTo>
                  <a:close/>
                </a:path>
              </a:pathLst>
            </a:custGeom>
            <a:solidFill>
              <a:srgbClr val="F89FA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287404" y="3000360"/>
            <a:ext cx="3000396" cy="1533574"/>
            <a:chOff x="0" y="0"/>
            <a:chExt cx="698683" cy="2311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683" cy="231174"/>
            </a:xfrm>
            <a:custGeom>
              <a:avLst/>
              <a:gdLst/>
              <a:ahLst/>
              <a:cxnLst/>
              <a:rect l="l" t="t" r="r" b="b"/>
              <a:pathLst>
                <a:path w="698683" h="231174">
                  <a:moveTo>
                    <a:pt x="0" y="0"/>
                  </a:moveTo>
                  <a:lnTo>
                    <a:pt x="698683" y="0"/>
                  </a:lnTo>
                  <a:lnTo>
                    <a:pt x="698683" y="231174"/>
                  </a:lnTo>
                  <a:lnTo>
                    <a:pt x="0" y="231174"/>
                  </a:lnTo>
                  <a:close/>
                </a:path>
              </a:pathLst>
            </a:custGeom>
            <a:solidFill>
              <a:srgbClr val="5186C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FFFFFF"/>
                </a:solidFill>
                <a:latin typeface="Rubik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450847" y="3071797"/>
            <a:ext cx="5386306" cy="6366978"/>
            <a:chOff x="0" y="-779199"/>
            <a:chExt cx="7181741" cy="848930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585159"/>
              <a:ext cx="7181741" cy="7124946"/>
              <a:chOff x="0" y="0"/>
              <a:chExt cx="1418616" cy="14073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18616" cy="1407397"/>
              </a:xfrm>
              <a:custGeom>
                <a:avLst/>
                <a:gdLst/>
                <a:ahLst/>
                <a:cxnLst/>
                <a:rect l="l" t="t" r="r" b="b"/>
                <a:pathLst>
                  <a:path w="1418616" h="1407397">
                    <a:moveTo>
                      <a:pt x="0" y="0"/>
                    </a:moveTo>
                    <a:lnTo>
                      <a:pt x="1418616" y="0"/>
                    </a:lnTo>
                    <a:lnTo>
                      <a:pt x="1418616" y="1407397"/>
                    </a:lnTo>
                    <a:lnTo>
                      <a:pt x="0" y="1407397"/>
                    </a:lnTo>
                    <a:close/>
                  </a:path>
                </a:pathLst>
              </a:custGeom>
              <a:solidFill>
                <a:srgbClr val="F89FA1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495356" y="-779199"/>
              <a:ext cx="4572033" cy="4893994"/>
              <a:chOff x="-64587" y="-153916"/>
              <a:chExt cx="903117" cy="96671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64587" y="-153916"/>
                <a:ext cx="903117" cy="366275"/>
              </a:xfrm>
              <a:custGeom>
                <a:avLst/>
                <a:gdLst/>
                <a:ahLst/>
                <a:cxnLst/>
                <a:rect l="l" t="t" r="r" b="b"/>
                <a:pathLst>
                  <a:path w="698683" h="231174">
                    <a:moveTo>
                      <a:pt x="0" y="0"/>
                    </a:moveTo>
                    <a:lnTo>
                      <a:pt x="698683" y="0"/>
                    </a:lnTo>
                    <a:lnTo>
                      <a:pt x="698683" y="231174"/>
                    </a:lnTo>
                    <a:lnTo>
                      <a:pt x="0" y="231174"/>
                    </a:lnTo>
                    <a:close/>
                  </a:path>
                </a:pathLst>
              </a:custGeom>
              <a:solidFill>
                <a:srgbClr val="5186CD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 lang="en-US" sz="2300" dirty="0">
                  <a:solidFill>
                    <a:srgbClr val="FFFFFF"/>
                  </a:solidFill>
                  <a:latin typeface="Rubik"/>
                </a:endParaRPr>
              </a:p>
            </p:txBody>
          </p:sp>
        </p:grpSp>
      </p:grpSp>
      <p:grpSp>
        <p:nvGrpSpPr>
          <p:cNvPr id="31" name="Group 2"/>
          <p:cNvGrpSpPr/>
          <p:nvPr/>
        </p:nvGrpSpPr>
        <p:grpSpPr>
          <a:xfrm>
            <a:off x="357126" y="500030"/>
            <a:ext cx="1735813" cy="1735813"/>
            <a:chOff x="0" y="0"/>
            <a:chExt cx="812800" cy="812800"/>
          </a:xfrm>
        </p:grpSpPr>
        <p:sp>
          <p:nvSpPr>
            <p:cNvPr id="32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endParaRPr lang="en-US" sz="5000" u="none" dirty="0">
                <a:solidFill>
                  <a:srgbClr val="22394A"/>
                </a:solidFill>
                <a:latin typeface="Anton Bold"/>
              </a:endParaRPr>
            </a:p>
          </p:txBody>
        </p:sp>
      </p:grpSp>
      <p:sp>
        <p:nvSpPr>
          <p:cNvPr id="34" name="TextBox 18"/>
          <p:cNvSpPr txBox="1"/>
          <p:nvPr/>
        </p:nvSpPr>
        <p:spPr>
          <a:xfrm>
            <a:off x="2714580" y="285716"/>
            <a:ext cx="12073022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ru-RU" sz="6999" b="1" i="1" dirty="0" smtClean="0">
                <a:solidFill>
                  <a:srgbClr val="202F5A"/>
                </a:solidFill>
                <a:latin typeface="Anton"/>
              </a:rPr>
              <a:t>Съемка, звуковое оформление, монтаж</a:t>
            </a:r>
            <a:endParaRPr lang="en-US" sz="6999" b="1" i="1" dirty="0">
              <a:solidFill>
                <a:srgbClr val="202F5A"/>
              </a:solidFill>
              <a:latin typeface="Anto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28696" y="3357550"/>
            <a:ext cx="3682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 smtClean="0"/>
              <a:t>Условия </a:t>
            </a:r>
          </a:p>
          <a:p>
            <a:pPr algn="ctr"/>
            <a:r>
              <a:rPr lang="ru-RU" sz="2800" b="1" i="1" u="sng" dirty="0" smtClean="0"/>
              <a:t>качественной съемки</a:t>
            </a:r>
            <a:endParaRPr lang="ru-RU" sz="2800" b="1" i="1" u="sng" dirty="0"/>
          </a:p>
        </p:txBody>
      </p:sp>
      <p:sp>
        <p:nvSpPr>
          <p:cNvPr id="36" name="TextBox 35"/>
          <p:cNvSpPr txBox="1"/>
          <p:nvPr/>
        </p:nvSpPr>
        <p:spPr>
          <a:xfrm rot="10800000" flipV="1">
            <a:off x="714316" y="4643434"/>
            <a:ext cx="52864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чтобы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движения персонажей получились четкими, снимать нужно с одной точки, зафиксировав фотоаппарат (желательно на штативе), не удаляя и не приближая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изображение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во время съемки необходимо следить, чтобы статичные предметы (фон) не двигались; для этого их следует перед съёмкой надёжно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закрепить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чем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больше детализация движения персонажа, тем движения будут естественными, плавными</a:t>
            </a:r>
            <a:endParaRPr lang="ru-RU" sz="2000" b="1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8143868" y="3214674"/>
            <a:ext cx="21964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 smtClean="0"/>
              <a:t>Звуковое </a:t>
            </a:r>
          </a:p>
          <a:p>
            <a:pPr algn="ctr"/>
            <a:r>
              <a:rPr lang="ru-RU" sz="2800" b="1" i="1" u="sng" dirty="0" smtClean="0"/>
              <a:t>оформление</a:t>
            </a:r>
            <a:endParaRPr lang="ru-RU" sz="2800" b="1" i="1" u="sng" dirty="0"/>
          </a:p>
        </p:txBody>
      </p:sp>
      <p:sp>
        <p:nvSpPr>
          <p:cNvPr id="41" name="TextBox 40"/>
          <p:cNvSpPr txBox="1"/>
          <p:nvPr/>
        </p:nvSpPr>
        <p:spPr>
          <a:xfrm rot="10800000" flipV="1">
            <a:off x="6500794" y="5313906"/>
            <a:ext cx="5286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время записи звука – абсолютна тишина в «студии»!</a:t>
            </a:r>
          </a:p>
          <a:p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Приветствуется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наличие звуковых эффектов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(скрип двери, лай собаки, шум моря).</a:t>
            </a:r>
          </a:p>
          <a:p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Музыка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должна соответствовать происходящему в мультфильме.</a:t>
            </a:r>
            <a:endParaRPr lang="ru-RU" sz="2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644594" y="3286112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 smtClean="0"/>
              <a:t>Монтаж</a:t>
            </a:r>
            <a:endParaRPr lang="ru-RU" sz="2800" b="1" i="1" u="sng" dirty="0"/>
          </a:p>
        </p:txBody>
      </p:sp>
      <p:sp>
        <p:nvSpPr>
          <p:cNvPr id="44" name="TextBox 43"/>
          <p:cNvSpPr txBox="1"/>
          <p:nvPr/>
        </p:nvSpPr>
        <p:spPr>
          <a:xfrm rot="10800000" flipV="1">
            <a:off x="12287272" y="4736755"/>
            <a:ext cx="52864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Программы для монтажа:</a:t>
            </a: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Windows Movie Maker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Pinnacle Studio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Coral video </a:t>
            </a: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Movavi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Video Editor Plus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Киностудия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Windows Live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др.</a:t>
            </a: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Сохраните видео в следующем формате:</a:t>
            </a: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MPEG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AVI;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WMV;  WMX;  MOV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None/>
            </a:pP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 имеющиеся фотографии, аудиозаписи </a:t>
            </a:r>
          </a:p>
          <a:p>
            <a:pPr algn="just" fontAlgn="base">
              <a:lnSpc>
                <a:spcPct val="8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сохраните в  единой папке</a:t>
            </a:r>
            <a:endParaRPr lang="ru-RU" sz="2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пликационный ролик «Знайки в Космос!»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3409362" y="1049628"/>
            <a:ext cx="1146927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ru-RU" sz="6999" u="none" dirty="0" smtClean="0">
                <a:solidFill>
                  <a:srgbClr val="202F5A"/>
                </a:solidFill>
                <a:latin typeface="Anton"/>
              </a:rPr>
              <a:t>ЦЕЛЬ</a:t>
            </a:r>
            <a:endParaRPr lang="en-US" sz="6999" u="none" dirty="0">
              <a:solidFill>
                <a:srgbClr val="202F5A"/>
              </a:solidFill>
              <a:latin typeface="Anton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0908" y="418969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98366" y="3503412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2927" y="9258300"/>
            <a:ext cx="1771546" cy="1780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647323" y="0"/>
            <a:ext cx="1771546" cy="1780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095017" y="9396776"/>
            <a:ext cx="1771546" cy="1780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122076" y="-185354"/>
            <a:ext cx="1771546" cy="17804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3659" y="-511127"/>
            <a:ext cx="1771546" cy="17804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653656" y="2773462"/>
            <a:ext cx="1771546" cy="17804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42209" y="-706339"/>
            <a:ext cx="5151571" cy="5990199"/>
          </a:xfrm>
          <a:prstGeom prst="rect">
            <a:avLst/>
          </a:prstGeom>
        </p:spPr>
      </p:pic>
      <p:pic>
        <p:nvPicPr>
          <p:cNvPr id="27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858908" y="2357418"/>
            <a:ext cx="1419805" cy="14094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4514" y="3143236"/>
            <a:ext cx="13430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tx2"/>
                </a:solidFill>
              </a:rPr>
              <a:t>Обновление педагогического процесса, направленного на развитие личности ребенка и раскрытие его познавательных и творческих возможностей через создание мультфильмов</a:t>
            </a:r>
            <a:endParaRPr lang="ru-RU" sz="4400" b="1" i="1" dirty="0">
              <a:solidFill>
                <a:schemeClr val="tx2"/>
              </a:solidFill>
            </a:endParaRPr>
          </a:p>
        </p:txBody>
      </p:sp>
      <p:pic>
        <p:nvPicPr>
          <p:cNvPr id="29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3294850">
            <a:off x="8216052" y="6130662"/>
            <a:ext cx="2778840" cy="406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754" y="3428988"/>
            <a:ext cx="1728067" cy="1735813"/>
            <a:chOff x="-822113" y="32053"/>
            <a:chExt cx="809173" cy="812800"/>
          </a:xfrm>
        </p:grpSpPr>
        <p:sp>
          <p:nvSpPr>
            <p:cNvPr id="3" name="Freeform 3"/>
            <p:cNvSpPr/>
            <p:nvPr/>
          </p:nvSpPr>
          <p:spPr>
            <a:xfrm>
              <a:off x="-822113" y="32053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-688309" y="165857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en-US" sz="5000" u="none" dirty="0">
                  <a:solidFill>
                    <a:srgbClr val="22394A"/>
                  </a:solidFill>
                  <a:latin typeface="Anton Bold"/>
                </a:rPr>
                <a:t>1.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29224" y="3500426"/>
            <a:ext cx="1735813" cy="17358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9F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22394A"/>
                  </a:solidFill>
                  <a:latin typeface="Anton Bold"/>
                </a:rPr>
                <a:t>2</a:t>
              </a:r>
              <a:r>
                <a:rPr lang="en-US" sz="5000" u="none" dirty="0">
                  <a:solidFill>
                    <a:srgbClr val="22394A"/>
                  </a:solidFill>
                  <a:latin typeface="Anton Bold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01256" y="3500426"/>
            <a:ext cx="1735813" cy="17358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4CD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22394A"/>
                  </a:solidFill>
                  <a:latin typeface="Anton Bold"/>
                </a:rPr>
                <a:t>3</a:t>
              </a:r>
              <a:r>
                <a:rPr lang="en-US" sz="5000" u="none">
                  <a:solidFill>
                    <a:srgbClr val="22394A"/>
                  </a:solidFill>
                  <a:latin typeface="Anton Bold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09362" y="1049628"/>
            <a:ext cx="1146927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ru-RU" sz="6999" u="none" dirty="0" smtClean="0">
                <a:solidFill>
                  <a:srgbClr val="202F5A"/>
                </a:solidFill>
                <a:latin typeface="Anton"/>
              </a:rPr>
              <a:t>ЗАДАЧИ</a:t>
            </a:r>
            <a:endParaRPr lang="en-US" sz="6999" u="none" dirty="0">
              <a:solidFill>
                <a:srgbClr val="202F5A"/>
              </a:solidFill>
              <a:latin typeface="Anto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71968" y="5786442"/>
            <a:ext cx="4115762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ru-RU" sz="3200" b="1" u="none" dirty="0" smtClean="0">
                <a:solidFill>
                  <a:srgbClr val="202F5A"/>
                </a:solidFill>
                <a:latin typeface="Anton Bold"/>
              </a:rPr>
              <a:t>Активизировать</a:t>
            </a:r>
            <a:endParaRPr lang="en-US" sz="3200" b="1" u="none" dirty="0">
              <a:solidFill>
                <a:srgbClr val="202F5A"/>
              </a:solidFill>
              <a:latin typeface="Anton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357254" y="5786442"/>
            <a:ext cx="4115762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ru-RU" sz="3200" b="1" u="none" dirty="0" smtClean="0">
                <a:solidFill>
                  <a:srgbClr val="202F5A"/>
                </a:solidFill>
                <a:latin typeface="Anton Bold"/>
              </a:rPr>
              <a:t>Научить</a:t>
            </a:r>
            <a:endParaRPr lang="en-US" sz="3200" b="1" u="none" dirty="0">
              <a:solidFill>
                <a:srgbClr val="202F5A"/>
              </a:solidFill>
              <a:latin typeface="Anton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0908" y="418969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98366" y="3503412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2927" y="9258300"/>
            <a:ext cx="1771546" cy="1780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647323" y="0"/>
            <a:ext cx="1771546" cy="1780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095017" y="9396776"/>
            <a:ext cx="1771546" cy="1780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122076" y="-185354"/>
            <a:ext cx="1771546" cy="17804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3659" y="-511127"/>
            <a:ext cx="1771546" cy="17804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858512" y="2857484"/>
            <a:ext cx="1771546" cy="17804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71700" y="-785854"/>
            <a:ext cx="5151571" cy="599019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143340" y="6572260"/>
            <a:ext cx="455045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ru-RU" sz="2300" u="none" dirty="0" smtClean="0">
                <a:solidFill>
                  <a:srgbClr val="202F5A"/>
                </a:solidFill>
                <a:latin typeface="Rubik"/>
              </a:rPr>
              <a:t>Мыслительный и познавательный интерес</a:t>
            </a:r>
            <a:endParaRPr lang="en-US" sz="2300" u="none" dirty="0">
              <a:solidFill>
                <a:srgbClr val="202F5A"/>
              </a:solidFill>
              <a:latin typeface="Rubik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-285816" y="6572260"/>
            <a:ext cx="4531406" cy="38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ru-RU" sz="2300" u="none" dirty="0" smtClean="0">
                <a:solidFill>
                  <a:srgbClr val="202F5A"/>
                </a:solidFill>
                <a:latin typeface="Rubik"/>
              </a:rPr>
              <a:t>Основам анимации</a:t>
            </a:r>
            <a:endParaRPr lang="en-US" sz="2300" u="none" dirty="0">
              <a:solidFill>
                <a:srgbClr val="202F5A"/>
              </a:solidFill>
              <a:latin typeface="Rubik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358314" y="6572260"/>
            <a:ext cx="429741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ru-RU" sz="2300" u="none" dirty="0" smtClean="0">
                <a:solidFill>
                  <a:srgbClr val="202F5A"/>
                </a:solidFill>
                <a:latin typeface="Rubik"/>
              </a:rPr>
              <a:t>Изобразительные и музыкальные способности</a:t>
            </a:r>
            <a:endParaRPr lang="en-US" sz="2300" u="none" dirty="0">
              <a:solidFill>
                <a:srgbClr val="202F5A"/>
              </a:solidFill>
              <a:latin typeface="Rubik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430280" y="5786442"/>
            <a:ext cx="4115762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ru-RU" sz="3200" b="1" u="none" dirty="0" smtClean="0">
                <a:solidFill>
                  <a:srgbClr val="202F5A"/>
                </a:solidFill>
                <a:latin typeface="Anton Bold"/>
              </a:rPr>
              <a:t>Формировать</a:t>
            </a:r>
            <a:endParaRPr lang="en-US" sz="3200" b="1" u="none" dirty="0">
              <a:solidFill>
                <a:srgbClr val="202F5A"/>
              </a:solidFill>
              <a:latin typeface="Anton Bold"/>
            </a:endParaRPr>
          </a:p>
        </p:txBody>
      </p:sp>
      <p:pic>
        <p:nvPicPr>
          <p:cNvPr id="27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716164" y="1000096"/>
            <a:ext cx="1419805" cy="1409479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14287536" y="3571864"/>
            <a:ext cx="1728067" cy="1735813"/>
            <a:chOff x="-822113" y="32053"/>
            <a:chExt cx="809173" cy="812800"/>
          </a:xfrm>
        </p:grpSpPr>
        <p:sp>
          <p:nvSpPr>
            <p:cNvPr id="32" name="Freeform 3"/>
            <p:cNvSpPr/>
            <p:nvPr/>
          </p:nvSpPr>
          <p:spPr>
            <a:xfrm>
              <a:off x="-822113" y="32053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-688309" y="165857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ru-RU" sz="5000" dirty="0" smtClean="0">
                  <a:solidFill>
                    <a:srgbClr val="22394A"/>
                  </a:solidFill>
                  <a:latin typeface="Anton Bold"/>
                </a:rPr>
                <a:t>4</a:t>
              </a:r>
              <a:r>
                <a:rPr lang="en-US" sz="5000" u="none" dirty="0" smtClean="0">
                  <a:solidFill>
                    <a:srgbClr val="22394A"/>
                  </a:solidFill>
                  <a:latin typeface="Anton Bold"/>
                </a:rPr>
                <a:t>.</a:t>
              </a:r>
              <a:endParaRPr lang="en-US" sz="5000" u="none" dirty="0">
                <a:solidFill>
                  <a:srgbClr val="22394A"/>
                </a:solidFill>
                <a:latin typeface="Anton Bold"/>
              </a:endParaRPr>
            </a:p>
          </p:txBody>
        </p:sp>
      </p:grpSp>
      <p:sp>
        <p:nvSpPr>
          <p:cNvPr id="34" name="TextBox 26"/>
          <p:cNvSpPr txBox="1"/>
          <p:nvPr/>
        </p:nvSpPr>
        <p:spPr>
          <a:xfrm>
            <a:off x="9001124" y="5786442"/>
            <a:ext cx="4115762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ru-RU" sz="3200" b="1" u="none" dirty="0" smtClean="0">
                <a:solidFill>
                  <a:srgbClr val="202F5A"/>
                </a:solidFill>
                <a:latin typeface="Anton Bold"/>
              </a:rPr>
              <a:t>Развивать</a:t>
            </a:r>
            <a:endParaRPr lang="en-US" sz="3200" b="1" u="none" dirty="0">
              <a:solidFill>
                <a:srgbClr val="202F5A"/>
              </a:solidFill>
              <a:latin typeface="Anton Bold"/>
            </a:endParaRPr>
          </a:p>
        </p:txBody>
      </p:sp>
      <p:sp>
        <p:nvSpPr>
          <p:cNvPr id="35" name="TextBox 25"/>
          <p:cNvSpPr txBox="1"/>
          <p:nvPr/>
        </p:nvSpPr>
        <p:spPr>
          <a:xfrm>
            <a:off x="13787470" y="6572260"/>
            <a:ext cx="429741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ru-RU" sz="2300" dirty="0" smtClean="0">
                <a:solidFill>
                  <a:srgbClr val="202F5A"/>
                </a:solidFill>
                <a:latin typeface="Rubik"/>
              </a:rPr>
              <a:t>Навыки работы в творческом коллективе</a:t>
            </a:r>
            <a:endParaRPr lang="en-US" sz="2300" u="none" dirty="0">
              <a:solidFill>
                <a:srgbClr val="202F5A"/>
              </a:solidFill>
              <a:latin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01058" y="5429252"/>
            <a:ext cx="8750378" cy="3643338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286111"/>
            <a:ext cx="9001124" cy="328614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785886" y="2214542"/>
            <a:ext cx="1735813" cy="17358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22394A"/>
                  </a:solidFill>
                  <a:latin typeface="Anton Bold"/>
                </a:rPr>
                <a:t>1.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073222" y="4214806"/>
            <a:ext cx="1735813" cy="17358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9F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22394A"/>
                  </a:solidFill>
                  <a:latin typeface="Anton Bold"/>
                </a:rPr>
                <a:t>2</a:t>
              </a:r>
              <a:r>
                <a:rPr lang="en-US" sz="5000" u="none">
                  <a:solidFill>
                    <a:srgbClr val="22394A"/>
                  </a:solidFill>
                  <a:latin typeface="Anton Bold"/>
                </a:rPr>
                <a:t>.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373527" y="4449544"/>
            <a:ext cx="1771546" cy="17804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083903" y="4253276"/>
            <a:ext cx="1771546" cy="1780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383317" y="9284713"/>
            <a:ext cx="1771546" cy="1780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977257" y="388990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4827118" y="-262554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283319" y="9396776"/>
            <a:ext cx="1771546" cy="1780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58512" y="0"/>
            <a:ext cx="7917350" cy="44733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28700" y="904875"/>
            <a:ext cx="10252326" cy="117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799"/>
              </a:lnSpc>
              <a:spcBef>
                <a:spcPct val="0"/>
              </a:spcBef>
            </a:pPr>
            <a:r>
              <a:rPr lang="ru-RU" sz="6999" b="1" i="1" dirty="0" smtClean="0">
                <a:solidFill>
                  <a:srgbClr val="202F5A"/>
                </a:solidFill>
                <a:latin typeface="Anton"/>
              </a:rPr>
              <a:t>Мультипликация</a:t>
            </a:r>
            <a:endParaRPr lang="en-US" sz="6999" b="1" i="1" dirty="0">
              <a:solidFill>
                <a:srgbClr val="202F5A"/>
              </a:solidFill>
              <a:latin typeface="Anto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429752" y="6715136"/>
            <a:ext cx="6643734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20"/>
              </a:lnSpc>
              <a:spcBef>
                <a:spcPct val="0"/>
              </a:spcBef>
            </a:pPr>
            <a:r>
              <a:rPr lang="ru-RU" sz="3200" b="1" i="1" dirty="0" smtClean="0">
                <a:solidFill>
                  <a:srgbClr val="202F5A"/>
                </a:solidFill>
                <a:latin typeface="Rubik"/>
              </a:rPr>
              <a:t>Необычайное искусство, позволяющее решить целый комплекс педагогических задач, соответствующих ФГОС</a:t>
            </a:r>
            <a:endParaRPr lang="en-US" sz="3200" b="1" i="1" dirty="0">
              <a:solidFill>
                <a:srgbClr val="202F5A"/>
              </a:solidFill>
              <a:latin typeface="Rubik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4316" y="4286244"/>
            <a:ext cx="7715304" cy="2053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20"/>
              </a:lnSpc>
              <a:spcBef>
                <a:spcPct val="0"/>
              </a:spcBef>
            </a:pPr>
            <a:r>
              <a:rPr lang="ru-RU" sz="3200" b="1" i="1" dirty="0" smtClean="0">
                <a:solidFill>
                  <a:srgbClr val="202F5A"/>
                </a:solidFill>
                <a:latin typeface="Rubik"/>
              </a:rPr>
              <a:t>В образовательном процессе  - это новый универсальный многогранный способ развития ребенка в современном визуальном и информационном мире</a:t>
            </a:r>
            <a:endParaRPr lang="en-US" sz="3200" b="1" i="1" dirty="0">
              <a:solidFill>
                <a:srgbClr val="202F5A"/>
              </a:solidFill>
              <a:latin typeface="Rubik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7" cstate="print"/>
          <a:srcRect l="179" r="179"/>
          <a:stretch>
            <a:fillRect/>
          </a:stretch>
        </p:blipFill>
        <p:spPr>
          <a:xfrm>
            <a:off x="3143208" y="7143764"/>
            <a:ext cx="1702267" cy="182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63641" y="471541"/>
            <a:ext cx="1771546" cy="17804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564" y="3000360"/>
            <a:ext cx="1771546" cy="1780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35187" y="8972571"/>
            <a:ext cx="1771546" cy="1780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144152" y="4606147"/>
            <a:ext cx="1771546" cy="17804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015810" y="2599211"/>
            <a:ext cx="1771546" cy="1780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574819" y="8972571"/>
            <a:ext cx="1771546" cy="1780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872500" y="530225"/>
            <a:ext cx="1771546" cy="1780448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flipV="1">
            <a:off x="1785886" y="5572125"/>
            <a:ext cx="15636605" cy="71440"/>
          </a:xfrm>
          <a:prstGeom prst="line">
            <a:avLst/>
          </a:prstGeom>
          <a:ln w="171450" cap="flat">
            <a:solidFill>
              <a:srgbClr val="F09CA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0" y="4643434"/>
            <a:ext cx="1855755" cy="185575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9CAC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857456" y="4643434"/>
            <a:ext cx="1855755" cy="185575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9CA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929290" y="4643434"/>
            <a:ext cx="1855755" cy="185575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9CA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858248" y="4643434"/>
            <a:ext cx="1855755" cy="185575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9CAC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 cstate="print"/>
          <a:srcRect l="108" r="108"/>
          <a:stretch>
            <a:fillRect/>
          </a:stretch>
        </p:blipFill>
        <p:spPr>
          <a:xfrm>
            <a:off x="14049375" y="52618"/>
            <a:ext cx="3377999" cy="33442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294850">
            <a:off x="2398825" y="-463507"/>
            <a:ext cx="1773525" cy="259425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28700" y="1600902"/>
            <a:ext cx="8787463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799"/>
              </a:lnSpc>
              <a:spcBef>
                <a:spcPct val="0"/>
              </a:spcBef>
            </a:pPr>
            <a:r>
              <a:rPr lang="ru-RU" sz="6999" u="none" dirty="0" smtClean="0">
                <a:solidFill>
                  <a:srgbClr val="202F5A"/>
                </a:solidFill>
                <a:latin typeface="Anton"/>
              </a:rPr>
              <a:t>Виды деятельности </a:t>
            </a:r>
            <a:endParaRPr lang="en-US" sz="6999" u="none" dirty="0">
              <a:solidFill>
                <a:srgbClr val="202F5A"/>
              </a:solidFill>
              <a:latin typeface="Anton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0" y="5357814"/>
            <a:ext cx="349493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80"/>
              </a:lnSpc>
              <a:spcBef>
                <a:spcPct val="0"/>
              </a:spcBef>
            </a:pPr>
            <a:r>
              <a:rPr lang="ru-RU" sz="3200" u="none" dirty="0" smtClean="0">
                <a:solidFill>
                  <a:srgbClr val="202F5A"/>
                </a:solidFill>
                <a:latin typeface="Anton Bold"/>
              </a:rPr>
              <a:t>Сценарист</a:t>
            </a:r>
            <a:endParaRPr lang="en-US" sz="3200" u="none" dirty="0">
              <a:solidFill>
                <a:srgbClr val="202F5A"/>
              </a:solidFill>
              <a:latin typeface="Anton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428828" y="5357814"/>
            <a:ext cx="349493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ru-RU" sz="3200" u="none" dirty="0" smtClean="0">
                <a:solidFill>
                  <a:srgbClr val="202F5A"/>
                </a:solidFill>
                <a:latin typeface="Anton Bold"/>
              </a:rPr>
              <a:t>Художник</a:t>
            </a:r>
            <a:endParaRPr lang="en-US" sz="3200" u="none" dirty="0">
              <a:solidFill>
                <a:srgbClr val="202F5A"/>
              </a:solidFill>
              <a:latin typeface="Anton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857720" y="5286376"/>
            <a:ext cx="349493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ru-RU" sz="3200" u="none" dirty="0" smtClean="0">
                <a:solidFill>
                  <a:srgbClr val="202F5A"/>
                </a:solidFill>
                <a:latin typeface="Anton Bold"/>
              </a:rPr>
              <a:t>Аниматор</a:t>
            </a:r>
            <a:endParaRPr lang="en-US" sz="3200" u="none" dirty="0">
              <a:solidFill>
                <a:srgbClr val="202F5A"/>
              </a:solidFill>
              <a:latin typeface="Anton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358050" y="5214938"/>
            <a:ext cx="349493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ru-RU" sz="3200" u="none" dirty="0" smtClean="0">
                <a:solidFill>
                  <a:srgbClr val="202F5A"/>
                </a:solidFill>
                <a:latin typeface="Anton Bold"/>
              </a:rPr>
              <a:t>Оператор</a:t>
            </a:r>
            <a:endParaRPr lang="en-US" sz="3200" u="none" dirty="0">
              <a:solidFill>
                <a:srgbClr val="202F5A"/>
              </a:solidFill>
              <a:latin typeface="Anton Bold"/>
            </a:endParaRPr>
          </a:p>
        </p:txBody>
      </p:sp>
      <p:grpSp>
        <p:nvGrpSpPr>
          <p:cNvPr id="30" name="Group 16"/>
          <p:cNvGrpSpPr/>
          <p:nvPr/>
        </p:nvGrpSpPr>
        <p:grpSpPr>
          <a:xfrm>
            <a:off x="11287140" y="4643434"/>
            <a:ext cx="1855755" cy="1855755"/>
            <a:chOff x="0" y="0"/>
            <a:chExt cx="6350000" cy="6350000"/>
          </a:xfrm>
        </p:grpSpPr>
        <p:sp>
          <p:nvSpPr>
            <p:cNvPr id="32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9CAC"/>
            </a:solidFill>
          </p:spPr>
        </p:sp>
      </p:grpSp>
      <p:grpSp>
        <p:nvGrpSpPr>
          <p:cNvPr id="33" name="Group 16"/>
          <p:cNvGrpSpPr/>
          <p:nvPr/>
        </p:nvGrpSpPr>
        <p:grpSpPr>
          <a:xfrm>
            <a:off x="13858908" y="4643434"/>
            <a:ext cx="1855755" cy="1855755"/>
            <a:chOff x="0" y="0"/>
            <a:chExt cx="6350000" cy="6350000"/>
          </a:xfrm>
        </p:grpSpPr>
        <p:sp>
          <p:nvSpPr>
            <p:cNvPr id="34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9CAC"/>
            </a:solidFill>
          </p:spPr>
        </p:sp>
      </p:grpSp>
      <p:grpSp>
        <p:nvGrpSpPr>
          <p:cNvPr id="35" name="Group 16"/>
          <p:cNvGrpSpPr/>
          <p:nvPr/>
        </p:nvGrpSpPr>
        <p:grpSpPr>
          <a:xfrm>
            <a:off x="16432245" y="4643434"/>
            <a:ext cx="1855755" cy="1855755"/>
            <a:chOff x="0" y="0"/>
            <a:chExt cx="6350000" cy="6350000"/>
          </a:xfrm>
        </p:grpSpPr>
        <p:sp>
          <p:nvSpPr>
            <p:cNvPr id="36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09CAC"/>
            </a:solidFill>
          </p:spPr>
        </p:sp>
      </p:grpSp>
      <p:sp>
        <p:nvSpPr>
          <p:cNvPr id="37" name="TextBox 31"/>
          <p:cNvSpPr txBox="1"/>
          <p:nvPr/>
        </p:nvSpPr>
        <p:spPr>
          <a:xfrm>
            <a:off x="9786942" y="5214938"/>
            <a:ext cx="349493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ru-RU" sz="3200" u="none" dirty="0" smtClean="0">
                <a:solidFill>
                  <a:srgbClr val="202F5A"/>
                </a:solidFill>
                <a:latin typeface="Anton Bold"/>
              </a:rPr>
              <a:t>Режиссер</a:t>
            </a:r>
            <a:endParaRPr lang="en-US" sz="3200" u="none" dirty="0">
              <a:solidFill>
                <a:srgbClr val="202F5A"/>
              </a:solidFill>
              <a:latin typeface="Anton Bold"/>
            </a:endParaRPr>
          </a:p>
        </p:txBody>
      </p:sp>
      <p:sp>
        <p:nvSpPr>
          <p:cNvPr id="38" name="TextBox 31"/>
          <p:cNvSpPr txBox="1"/>
          <p:nvPr/>
        </p:nvSpPr>
        <p:spPr>
          <a:xfrm>
            <a:off x="12144396" y="5214938"/>
            <a:ext cx="349493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202F5A"/>
                </a:solidFill>
                <a:latin typeface="Anton Bold"/>
              </a:rPr>
              <a:t>Звукорежиссер</a:t>
            </a:r>
            <a:endParaRPr lang="en-US" sz="3200" u="none" dirty="0">
              <a:solidFill>
                <a:srgbClr val="202F5A"/>
              </a:solidFill>
              <a:latin typeface="Anton Bold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15430544" y="5143500"/>
            <a:ext cx="349493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ru-RU" sz="3200" u="none" dirty="0" smtClean="0">
                <a:solidFill>
                  <a:srgbClr val="202F5A"/>
                </a:solidFill>
                <a:latin typeface="Anton Bold"/>
              </a:rPr>
              <a:t>Монтажер</a:t>
            </a:r>
            <a:endParaRPr lang="en-US" sz="3200" u="none" dirty="0">
              <a:solidFill>
                <a:srgbClr val="202F5A"/>
              </a:solidFill>
              <a:latin typeface="Anton Bold"/>
            </a:endParaRPr>
          </a:p>
        </p:txBody>
      </p:sp>
      <p:pic>
        <p:nvPicPr>
          <p:cNvPr id="41" name="Picture 2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 rot="-1919822">
            <a:off x="11043963" y="6782214"/>
            <a:ext cx="4453241" cy="2516082"/>
          </a:xfrm>
          <a:prstGeom prst="rect">
            <a:avLst/>
          </a:prstGeom>
        </p:spPr>
      </p:pic>
      <p:pic>
        <p:nvPicPr>
          <p:cNvPr id="42" name="Picture 1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714316" y="7072326"/>
            <a:ext cx="2186080" cy="2000264"/>
          </a:xfrm>
          <a:prstGeom prst="rect">
            <a:avLst/>
          </a:prstGeom>
        </p:spPr>
      </p:pic>
      <p:pic>
        <p:nvPicPr>
          <p:cNvPr id="43" name="Picture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0429884" y="1071534"/>
            <a:ext cx="3072602" cy="2857520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5286348" y="6500822"/>
            <a:ext cx="3800236" cy="292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999420" y="537146"/>
            <a:ext cx="1771546" cy="17804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212123" y="3489435"/>
            <a:ext cx="1771546" cy="1780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94592" y="9258300"/>
            <a:ext cx="1771546" cy="1780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647323" y="0"/>
            <a:ext cx="1771546" cy="17804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439392" y="9258300"/>
            <a:ext cx="1771546" cy="1780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666340" y="537146"/>
            <a:ext cx="1771546" cy="17804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58248" y="285716"/>
            <a:ext cx="8643998" cy="1722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441"/>
              </a:lnSpc>
              <a:spcBef>
                <a:spcPct val="0"/>
              </a:spcBef>
            </a:pPr>
            <a:r>
              <a:rPr lang="ru-RU" sz="4400" b="1" i="1" dirty="0" smtClean="0">
                <a:solidFill>
                  <a:srgbClr val="202F5A"/>
                </a:solidFill>
                <a:latin typeface="Anton"/>
              </a:rPr>
              <a:t>Оборудование и материалы</a:t>
            </a:r>
            <a:endParaRPr lang="en-US" sz="4400" b="1" i="1" dirty="0">
              <a:solidFill>
                <a:srgbClr val="202F5A"/>
              </a:solidFill>
              <a:latin typeface="Anto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86084" y="3286112"/>
            <a:ext cx="2643206" cy="307183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endParaRPr lang="en-US" sz="5000" u="none" dirty="0">
              <a:solidFill>
                <a:srgbClr val="22394A"/>
              </a:solidFill>
              <a:latin typeface="Anton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8762" y="428592"/>
            <a:ext cx="5951053" cy="13918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86018" y="2714608"/>
            <a:ext cx="32147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 smtClean="0"/>
              <a:t> </a:t>
            </a:r>
            <a:r>
              <a:rPr lang="ru-RU" sz="2400" b="1" i="1" dirty="0" smtClean="0"/>
              <a:t>Смартфон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/>
              <a:t>Штатив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/>
              <a:t>Дополнительное освещение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/>
              <a:t>Программа для создания мультфильма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/>
              <a:t>Материалы для создания персонажей, в зависимости от выбора технологий</a:t>
            </a:r>
            <a:endParaRPr lang="ru-RU" sz="2400" b="1" i="1" dirty="0"/>
          </a:p>
        </p:txBody>
      </p:sp>
      <p:pic>
        <p:nvPicPr>
          <p:cNvPr id="16" name="Рисунок 15" descr="80ee67d70499a277fd68ca4ea1ad7f6a.jpe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5306" y="2786046"/>
            <a:ext cx="9144024" cy="609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22169" y="1123121"/>
            <a:ext cx="1771546" cy="17804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35896" y="4593616"/>
            <a:ext cx="1771546" cy="1780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35200" y="-357859"/>
            <a:ext cx="1771546" cy="1780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516454" y="3789000"/>
            <a:ext cx="1771546" cy="17804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924597" y="0"/>
            <a:ext cx="1771546" cy="1780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166" b="166"/>
          <a:stretch>
            <a:fillRect/>
          </a:stretch>
        </p:blipFill>
        <p:spPr>
          <a:xfrm>
            <a:off x="7572364" y="7143764"/>
            <a:ext cx="4699710" cy="407308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3010" y="1857352"/>
            <a:ext cx="6689688" cy="6125757"/>
            <a:chOff x="0" y="-123825"/>
            <a:chExt cx="8919583" cy="8167675"/>
          </a:xfrm>
        </p:grpSpPr>
        <p:sp>
          <p:nvSpPr>
            <p:cNvPr id="9" name="TextBox 9"/>
            <p:cNvSpPr txBox="1"/>
            <p:nvPr/>
          </p:nvSpPr>
          <p:spPr>
            <a:xfrm>
              <a:off x="0" y="-123825"/>
              <a:ext cx="8919583" cy="2872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ru-RU" sz="6999" i="1" u="none" dirty="0" smtClean="0">
                  <a:solidFill>
                    <a:srgbClr val="202F5A"/>
                  </a:solidFill>
                  <a:latin typeface="Anton"/>
                </a:rPr>
                <a:t>Этапы создания мультипликации</a:t>
              </a:r>
              <a:endParaRPr lang="en-US" sz="6999" i="1" u="none" dirty="0">
                <a:solidFill>
                  <a:srgbClr val="202F5A"/>
                </a:solidFill>
                <a:latin typeface="Anton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3928"/>
              <a:ext cx="8919583" cy="701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80"/>
                </a:lnSpc>
                <a:spcBef>
                  <a:spcPct val="0"/>
                </a:spcBef>
              </a:pPr>
              <a:endParaRPr lang="en-US" sz="3200" u="none" dirty="0">
                <a:solidFill>
                  <a:srgbClr val="202F5A"/>
                </a:solidFill>
                <a:latin typeface="Anton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425078"/>
              <a:ext cx="8919583" cy="509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220"/>
                </a:lnSpc>
                <a:spcBef>
                  <a:spcPct val="0"/>
                </a:spcBef>
              </a:pPr>
              <a:endParaRPr lang="en-US" sz="2300" u="none" dirty="0">
                <a:solidFill>
                  <a:srgbClr val="202F5A"/>
                </a:solidFill>
                <a:latin typeface="Rubik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345862"/>
              <a:ext cx="8919583" cy="697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u="none" dirty="0" smtClean="0">
                  <a:solidFill>
                    <a:srgbClr val="202F5A"/>
                  </a:solidFill>
                  <a:latin typeface="Anton Bold"/>
                </a:rPr>
                <a:t> </a:t>
              </a:r>
              <a:endParaRPr lang="en-US" sz="3200" u="none" dirty="0">
                <a:solidFill>
                  <a:srgbClr val="202F5A"/>
                </a:solidFill>
                <a:latin typeface="Anton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5349" y="0"/>
            <a:ext cx="4408098" cy="40995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79902" y="5789999"/>
            <a:ext cx="4408098" cy="47398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/>
          <a:srcRect l="181" r="181"/>
          <a:stretch>
            <a:fillRect/>
          </a:stretch>
        </p:blipFill>
        <p:spPr>
          <a:xfrm rot="6609407">
            <a:off x="-988363" y="-466838"/>
            <a:ext cx="2914926" cy="3179919"/>
          </a:xfrm>
          <a:prstGeom prst="rect">
            <a:avLst/>
          </a:prstGeom>
        </p:spPr>
      </p:pic>
      <p:pic>
        <p:nvPicPr>
          <p:cNvPr id="18" name="Picture 33"/>
          <p:cNvPicPr>
            <a:picLocks noChangeAspect="1"/>
          </p:cNvPicPr>
          <p:nvPr/>
        </p:nvPicPr>
        <p:blipFill>
          <a:blip r:embed="rId7" cstate="print"/>
          <a:srcRect l="179" r="179"/>
          <a:stretch>
            <a:fillRect/>
          </a:stretch>
        </p:blipFill>
        <p:spPr>
          <a:xfrm>
            <a:off x="10358446" y="553246"/>
            <a:ext cx="2786082" cy="2985087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0358446" y="4286244"/>
            <a:ext cx="4286280" cy="33004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0068" y="4357682"/>
            <a:ext cx="8286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3200" dirty="0" smtClean="0"/>
              <a:t>Подбор или сочинение сюжета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200" dirty="0" smtClean="0"/>
              <a:t>Выбор техники мультипликации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200" dirty="0" err="1" smtClean="0"/>
              <a:t>Раскадровка</a:t>
            </a:r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200" dirty="0" smtClean="0"/>
              <a:t>Изготовление персонажей и декораций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200" dirty="0" smtClean="0"/>
              <a:t>Съемка фильма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200" dirty="0" smtClean="0"/>
              <a:t>Звуковое оформление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200" dirty="0" smtClean="0"/>
              <a:t>Монтаж (верстка)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126" y="500030"/>
            <a:ext cx="1735813" cy="17358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22394A"/>
                  </a:solidFill>
                  <a:latin typeface="Anton Bold"/>
                </a:rPr>
                <a:t>1.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907679" y="5705916"/>
            <a:ext cx="1410348" cy="12069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endParaRPr lang="en-US" sz="5000" u="none" dirty="0">
              <a:solidFill>
                <a:srgbClr val="22394A"/>
              </a:solidFill>
              <a:latin typeface="Anton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373527" y="4449544"/>
            <a:ext cx="1771546" cy="17804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083903" y="4253276"/>
            <a:ext cx="1771546" cy="1780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83317" y="9284713"/>
            <a:ext cx="1771546" cy="1780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77257" y="388990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827118" y="-262554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3319" y="9396776"/>
            <a:ext cx="1771546" cy="1780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4264" y="-428664"/>
            <a:ext cx="7917350" cy="44733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000200" y="857220"/>
            <a:ext cx="12073022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799"/>
              </a:lnSpc>
              <a:spcBef>
                <a:spcPct val="0"/>
              </a:spcBef>
            </a:pPr>
            <a:r>
              <a:rPr lang="ru-RU" sz="6999" b="1" i="1" dirty="0" smtClean="0">
                <a:solidFill>
                  <a:srgbClr val="202F5A"/>
                </a:solidFill>
                <a:latin typeface="Anton"/>
              </a:rPr>
              <a:t>Подбор или сочинение сюжета </a:t>
            </a:r>
            <a:endParaRPr lang="en-US" sz="6999" b="1" i="1" dirty="0">
              <a:solidFill>
                <a:srgbClr val="202F5A"/>
              </a:solidFill>
              <a:latin typeface="Anton"/>
            </a:endParaRPr>
          </a:p>
        </p:txBody>
      </p:sp>
      <p:pic>
        <p:nvPicPr>
          <p:cNvPr id="24" name="Рисунок 23" descr="1613687311_35-p-fon-dlya-prezentatsii-kinoplenka-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92" y="3786177"/>
            <a:ext cx="12073022" cy="6469605"/>
          </a:xfrm>
          <a:prstGeom prst="rect">
            <a:avLst/>
          </a:prstGeom>
        </p:spPr>
      </p:pic>
      <p:pic>
        <p:nvPicPr>
          <p:cNvPr id="25" name="Рисунок 24" descr="2023-04-17 17-52-15 (1).jpeg"/>
          <p:cNvPicPr>
            <a:picLocks noChangeAspect="1"/>
          </p:cNvPicPr>
          <p:nvPr/>
        </p:nvPicPr>
        <p:blipFill>
          <a:blip r:embed="rId5"/>
          <a:srcRect l="9375" t="15972" r="22396"/>
          <a:stretch>
            <a:fillRect/>
          </a:stretch>
        </p:blipFill>
        <p:spPr>
          <a:xfrm>
            <a:off x="857192" y="5072062"/>
            <a:ext cx="5286412" cy="3999950"/>
          </a:xfrm>
          <a:prstGeom prst="rect">
            <a:avLst/>
          </a:prstGeom>
        </p:spPr>
      </p:pic>
      <p:pic>
        <p:nvPicPr>
          <p:cNvPr id="26" name="Рисунок 25" descr="2023-04-17 17-52-15 (3).jpeg"/>
          <p:cNvPicPr>
            <a:picLocks noChangeAspect="1"/>
          </p:cNvPicPr>
          <p:nvPr/>
        </p:nvPicPr>
        <p:blipFill>
          <a:blip r:embed="rId6"/>
          <a:srcRect l="19048" t="25080" r="11429" b="7618"/>
          <a:stretch>
            <a:fillRect/>
          </a:stretch>
        </p:blipFill>
        <p:spPr>
          <a:xfrm>
            <a:off x="6429356" y="5072062"/>
            <a:ext cx="5510161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126" y="500030"/>
            <a:ext cx="1735813" cy="17358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4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71450"/>
              <a:ext cx="6604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50"/>
                </a:lnSpc>
                <a:spcBef>
                  <a:spcPct val="0"/>
                </a:spcBef>
              </a:pPr>
              <a:r>
                <a:rPr lang="ru-RU" sz="5000" dirty="0" smtClean="0">
                  <a:solidFill>
                    <a:srgbClr val="22394A"/>
                  </a:solidFill>
                  <a:latin typeface="Anton Bold"/>
                </a:rPr>
                <a:t>2</a:t>
              </a:r>
              <a:r>
                <a:rPr lang="en-US" sz="5000" u="none" dirty="0" smtClean="0">
                  <a:solidFill>
                    <a:srgbClr val="22394A"/>
                  </a:solidFill>
                  <a:latin typeface="Anton Bold"/>
                </a:rPr>
                <a:t>.</a:t>
              </a:r>
              <a:endParaRPr lang="en-US" sz="5000" u="none" dirty="0">
                <a:solidFill>
                  <a:srgbClr val="22394A"/>
                </a:solidFill>
                <a:latin typeface="Anton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907679" y="5705916"/>
            <a:ext cx="1410348" cy="12069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endParaRPr lang="en-US" sz="5000" u="none" dirty="0">
              <a:solidFill>
                <a:srgbClr val="22394A"/>
              </a:solidFill>
              <a:latin typeface="Anton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373527" y="4449544"/>
            <a:ext cx="1771546" cy="17804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083903" y="4253276"/>
            <a:ext cx="1771546" cy="1780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83317" y="9284713"/>
            <a:ext cx="1771546" cy="1780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77257" y="3889902"/>
            <a:ext cx="1771546" cy="1780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827118" y="-262554"/>
            <a:ext cx="1771546" cy="17804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3319" y="9396776"/>
            <a:ext cx="1771546" cy="1780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4264" y="-428664"/>
            <a:ext cx="7917350" cy="44733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000200" y="857220"/>
            <a:ext cx="12073022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799"/>
              </a:lnSpc>
              <a:spcBef>
                <a:spcPct val="0"/>
              </a:spcBef>
            </a:pPr>
            <a:r>
              <a:rPr lang="ru-RU" sz="6999" b="1" i="1" dirty="0" smtClean="0">
                <a:solidFill>
                  <a:srgbClr val="202F5A"/>
                </a:solidFill>
                <a:latin typeface="Anton"/>
              </a:rPr>
              <a:t>Выбор техники мультипликации</a:t>
            </a:r>
            <a:endParaRPr lang="en-US" sz="6999" b="1" i="1" dirty="0">
              <a:solidFill>
                <a:srgbClr val="202F5A"/>
              </a:solidFill>
              <a:latin typeface="Anton"/>
            </a:endParaRPr>
          </a:p>
        </p:txBody>
      </p:sp>
      <p:pic>
        <p:nvPicPr>
          <p:cNvPr id="24" name="Рисунок 23" descr="1613687311_35-p-fon-dlya-prezentatsii-kinoplenka-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92" y="3786177"/>
            <a:ext cx="12073022" cy="6469605"/>
          </a:xfrm>
          <a:prstGeom prst="rect">
            <a:avLst/>
          </a:prstGeom>
        </p:spPr>
      </p:pic>
      <p:pic>
        <p:nvPicPr>
          <p:cNvPr id="19" name="Рисунок 18" descr="2023-04-17 17-52-15 (2).jpeg"/>
          <p:cNvPicPr>
            <a:picLocks noChangeAspect="1"/>
          </p:cNvPicPr>
          <p:nvPr/>
        </p:nvPicPr>
        <p:blipFill>
          <a:blip r:embed="rId5"/>
          <a:srcRect t="24305"/>
          <a:stretch>
            <a:fillRect/>
          </a:stretch>
        </p:blipFill>
        <p:spPr>
          <a:xfrm>
            <a:off x="2357390" y="3786178"/>
            <a:ext cx="8810687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7648</TotalTime>
  <Words>302</Words>
  <Application>Microsoft Office PowerPoint</Application>
  <PresentationFormat>Произвольный</PresentationFormat>
  <Paragraphs>80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Anton</vt:lpstr>
      <vt:lpstr>Calibri</vt:lpstr>
      <vt:lpstr>Anton Bold</vt:lpstr>
      <vt:lpstr>Rubik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Animated Mind Maps for Class Pink and Blue Cute Education Presention</dc:title>
  <dc:creator>79093</dc:creator>
  <cp:lastModifiedBy>79093</cp:lastModifiedBy>
  <cp:revision>41</cp:revision>
  <dcterms:created xsi:type="dcterms:W3CDTF">2006-08-16T00:00:00Z</dcterms:created>
  <dcterms:modified xsi:type="dcterms:W3CDTF">2023-04-18T07:16:39Z</dcterms:modified>
  <dc:identifier>DAFcyCt0fS0</dc:identifier>
</cp:coreProperties>
</file>